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4"/>
  </p:notesMasterIdLst>
  <p:sldIdLst>
    <p:sldId id="2047" r:id="rId2"/>
    <p:sldId id="2046" r:id="rId3"/>
    <p:sldId id="449" r:id="rId4"/>
    <p:sldId id="582" r:id="rId5"/>
    <p:sldId id="450" r:id="rId6"/>
    <p:sldId id="581" r:id="rId7"/>
    <p:sldId id="469" r:id="rId8"/>
    <p:sldId id="1818" r:id="rId9"/>
    <p:sldId id="618" r:id="rId10"/>
    <p:sldId id="2141" r:id="rId11"/>
    <p:sldId id="324" r:id="rId12"/>
    <p:sldId id="1781" r:id="rId13"/>
    <p:sldId id="1958" r:id="rId14"/>
    <p:sldId id="1819" r:id="rId15"/>
    <p:sldId id="2207" r:id="rId16"/>
    <p:sldId id="451" r:id="rId17"/>
    <p:sldId id="457" r:id="rId18"/>
    <p:sldId id="458" r:id="rId19"/>
    <p:sldId id="459" r:id="rId20"/>
    <p:sldId id="460" r:id="rId21"/>
    <p:sldId id="461" r:id="rId22"/>
    <p:sldId id="513" r:id="rId23"/>
    <p:sldId id="466" r:id="rId24"/>
    <p:sldId id="2062" r:id="rId25"/>
    <p:sldId id="2040" r:id="rId26"/>
    <p:sldId id="508" r:id="rId27"/>
    <p:sldId id="480" r:id="rId28"/>
    <p:sldId id="323" r:id="rId29"/>
    <p:sldId id="296" r:id="rId30"/>
    <p:sldId id="1959" r:id="rId31"/>
    <p:sldId id="1960" r:id="rId32"/>
    <p:sldId id="320" r:id="rId33"/>
    <p:sldId id="1962" r:id="rId34"/>
    <p:sldId id="1961" r:id="rId35"/>
    <p:sldId id="2035" r:id="rId36"/>
    <p:sldId id="2042" r:id="rId37"/>
    <p:sldId id="1306" r:id="rId38"/>
    <p:sldId id="1690" r:id="rId39"/>
    <p:sldId id="1821" r:id="rId40"/>
    <p:sldId id="2065" r:id="rId41"/>
    <p:sldId id="2166" r:id="rId42"/>
    <p:sldId id="638" r:id="rId43"/>
    <p:sldId id="1175" r:id="rId44"/>
    <p:sldId id="1953" r:id="rId45"/>
    <p:sldId id="2167" r:id="rId46"/>
    <p:sldId id="1439" r:id="rId47"/>
    <p:sldId id="2041" r:id="rId48"/>
    <p:sldId id="623" r:id="rId49"/>
    <p:sldId id="527" r:id="rId50"/>
    <p:sldId id="394" r:id="rId51"/>
    <p:sldId id="2164" r:id="rId52"/>
    <p:sldId id="2165" r:id="rId53"/>
    <p:sldId id="2162" r:id="rId54"/>
    <p:sldId id="590" r:id="rId55"/>
    <p:sldId id="2208" r:id="rId56"/>
    <p:sldId id="2043" r:id="rId57"/>
    <p:sldId id="2032" r:id="rId58"/>
    <p:sldId id="2169" r:id="rId59"/>
    <p:sldId id="1951" r:id="rId60"/>
    <p:sldId id="2171" r:id="rId61"/>
    <p:sldId id="2172" r:id="rId62"/>
    <p:sldId id="439" r:id="rId63"/>
    <p:sldId id="2044" r:id="rId64"/>
    <p:sldId id="1966" r:id="rId65"/>
    <p:sldId id="495" r:id="rId66"/>
    <p:sldId id="592" r:id="rId67"/>
    <p:sldId id="2052" r:id="rId68"/>
    <p:sldId id="2206" r:id="rId69"/>
    <p:sldId id="1554" r:id="rId70"/>
    <p:sldId id="2145" r:id="rId71"/>
    <p:sldId id="501" r:id="rId72"/>
    <p:sldId id="1780" r:id="rId73"/>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0099"/>
    <a:srgbClr val="00FFFF"/>
    <a:srgbClr val="333399"/>
    <a:srgbClr val="FFFF00"/>
    <a:srgbClr val="333333"/>
    <a:srgbClr val="95A1FB"/>
    <a:srgbClr val="6699FF"/>
    <a:srgbClr val="33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napVertSplitter="1" vertBarState="minimized" horzBarState="maximized">
    <p:restoredLeft sz="15620"/>
    <p:restoredTop sz="94660"/>
  </p:normalViewPr>
  <p:slideViewPr>
    <p:cSldViewPr snapToGrid="0" snapToObjects="1">
      <p:cViewPr varScale="1">
        <p:scale>
          <a:sx n="102" d="100"/>
          <a:sy n="102" d="100"/>
        </p:scale>
        <p:origin x="1363" y="72"/>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Lst>
  </p:outlineViewPr>
  <p:notesTextViewPr>
    <p:cViewPr>
      <p:scale>
        <a:sx n="100" d="100"/>
        <a:sy n="100" d="100"/>
      </p:scale>
      <p:origin x="0" y="0"/>
    </p:cViewPr>
  </p:notesTextViewPr>
  <p:sorterViewPr>
    <p:cViewPr>
      <p:scale>
        <a:sx n="180" d="100"/>
        <a:sy n="180" d="100"/>
      </p:scale>
      <p:origin x="0" y="-4767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_rels/viewProps.xml.rels><?xml version="1.0" encoding="UTF-8" standalone="yes"?>
<Relationships xmlns="http://schemas.openxmlformats.org/package/2006/relationships"><Relationship Id="rId8" Type="http://schemas.openxmlformats.org/officeDocument/2006/relationships/slide" Target="slides/slide33.xml"/><Relationship Id="rId3" Type="http://schemas.openxmlformats.org/officeDocument/2006/relationships/slide" Target="slides/slide5.xml"/><Relationship Id="rId7" Type="http://schemas.openxmlformats.org/officeDocument/2006/relationships/slide" Target="slides/slide26.xml"/><Relationship Id="rId2" Type="http://schemas.openxmlformats.org/officeDocument/2006/relationships/slide" Target="slides/slide4.xml"/><Relationship Id="rId1" Type="http://schemas.openxmlformats.org/officeDocument/2006/relationships/slide" Target="slides/slide3.xml"/><Relationship Id="rId6" Type="http://schemas.openxmlformats.org/officeDocument/2006/relationships/slide" Target="slides/slide16.xml"/><Relationship Id="rId11" Type="http://schemas.openxmlformats.org/officeDocument/2006/relationships/slide" Target="slides/slide61.xml"/><Relationship Id="rId5" Type="http://schemas.openxmlformats.org/officeDocument/2006/relationships/slide" Target="slides/slide8.xml"/><Relationship Id="rId10" Type="http://schemas.openxmlformats.org/officeDocument/2006/relationships/slide" Target="slides/slide57.xml"/><Relationship Id="rId4" Type="http://schemas.openxmlformats.org/officeDocument/2006/relationships/slide" Target="slides/slide6.xml"/><Relationship Id="rId9"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99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212995"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2997"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12998"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212999"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5DA2CEEF-D11E-466C-AF70-CB5B2764C947}" type="slidenum">
              <a:rPr lang="en-US"/>
              <a:pPr>
                <a:defRPr/>
              </a:pPr>
              <a:t>‹#›</a:t>
            </a:fld>
            <a:endParaRPr lang="en-US"/>
          </a:p>
        </p:txBody>
      </p:sp>
    </p:spTree>
    <p:extLst>
      <p:ext uri="{BB962C8B-B14F-4D97-AF65-F5344CB8AC3E}">
        <p14:creationId xmlns:p14="http://schemas.microsoft.com/office/powerpoint/2010/main" val="15432784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82AF944-77E8-45F9-99AA-A072C9BAE136}" type="slidenum">
              <a:rPr lang="en-US" altLang="en-US" smtClean="0"/>
              <a:pPr>
                <a:spcBef>
                  <a:spcPct val="0"/>
                </a:spcBef>
              </a:pPr>
              <a:t>1</a:t>
            </a:fld>
            <a:endParaRPr lang="en-US" altLang="en-US"/>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5634871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Times New Roman" panose="02020603050405020304" pitchFamily="18" charset="0"/>
              </a:defRPr>
            </a:lvl1pPr>
            <a:lvl2pPr marL="742950" indent="-285750" defTabSz="966788">
              <a:spcBef>
                <a:spcPct val="30000"/>
              </a:spcBef>
              <a:defRPr sz="1200">
                <a:solidFill>
                  <a:schemeClr val="tx1"/>
                </a:solidFill>
                <a:latin typeface="Times New Roman" panose="02020603050405020304" pitchFamily="18" charset="0"/>
              </a:defRPr>
            </a:lvl2pPr>
            <a:lvl3pPr marL="1143000" indent="-228600" defTabSz="966788">
              <a:spcBef>
                <a:spcPct val="30000"/>
              </a:spcBef>
              <a:defRPr sz="1200">
                <a:solidFill>
                  <a:schemeClr val="tx1"/>
                </a:solidFill>
                <a:latin typeface="Times New Roman" panose="02020603050405020304" pitchFamily="18" charset="0"/>
              </a:defRPr>
            </a:lvl3pPr>
            <a:lvl4pPr marL="1600200" indent="-228600" defTabSz="966788">
              <a:spcBef>
                <a:spcPct val="30000"/>
              </a:spcBef>
              <a:defRPr sz="1200">
                <a:solidFill>
                  <a:schemeClr val="tx1"/>
                </a:solidFill>
                <a:latin typeface="Times New Roman" panose="02020603050405020304" pitchFamily="18" charset="0"/>
              </a:defRPr>
            </a:lvl4pPr>
            <a:lvl5pPr marL="2057400" indent="-228600" defTabSz="966788">
              <a:spcBef>
                <a:spcPct val="30000"/>
              </a:spcBef>
              <a:defRPr sz="1200">
                <a:solidFill>
                  <a:schemeClr val="tx1"/>
                </a:solidFill>
                <a:latin typeface="Times New Roman" panose="02020603050405020304" pitchFamily="18" charset="0"/>
              </a:defRPr>
            </a:lvl5pPr>
            <a:lvl6pPr marL="2514600" indent="-228600" defTabSz="9667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667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667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667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FCBB4A9-844A-4358-B564-B56B55AB61C2}" type="slidenum">
              <a:rPr lang="en-US" altLang="en-US" smtClean="0">
                <a:latin typeface="Lucida Bright" panose="02040602050505020304" pitchFamily="18" charset="0"/>
              </a:rPr>
              <a:pPr>
                <a:spcBef>
                  <a:spcPct val="0"/>
                </a:spcBef>
              </a:pPr>
              <a:t>2</a:t>
            </a:fld>
            <a:endParaRPr lang="en-US" altLang="en-US">
              <a:latin typeface="Lucida Bright" panose="02040602050505020304" pitchFamily="18" charset="0"/>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7613903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16E8F1C-340D-4E9D-A40B-E68D13CDC5C7}" type="slidenum">
              <a:rPr lang="en-US" altLang="en-US" smtClean="0"/>
              <a:pPr>
                <a:spcBef>
                  <a:spcPct val="0"/>
                </a:spcBef>
              </a:pPr>
              <a:t>3</a:t>
            </a:fld>
            <a:endParaRPr lang="en-US" altLang="en-US"/>
          </a:p>
        </p:txBody>
      </p:sp>
      <p:sp>
        <p:nvSpPr>
          <p:cNvPr id="7171" name="Rectangle 2"/>
          <p:cNvSpPr>
            <a:spLocks noGrp="1" noRot="1" noChangeAspect="1" noChangeArrowheads="1" noTextEdit="1"/>
          </p:cNvSpPr>
          <p:nvPr>
            <p:ph type="sldImg"/>
          </p:nvPr>
        </p:nvSpPr>
        <p:spPr>
          <a:solidFill>
            <a:srgbClr val="FFFFFF"/>
          </a:solidFill>
          <a:ln/>
        </p:spPr>
      </p:sp>
      <p:sp>
        <p:nvSpPr>
          <p:cNvPr id="717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a:p>
        </p:txBody>
      </p:sp>
    </p:spTree>
    <p:extLst>
      <p:ext uri="{BB962C8B-B14F-4D97-AF65-F5344CB8AC3E}">
        <p14:creationId xmlns:p14="http://schemas.microsoft.com/office/powerpoint/2010/main" val="3864473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86EBB87-2AC1-4D5D-9AC3-F49B0BA2CB05}" type="slidenum">
              <a:rPr lang="en-US" altLang="en-US" smtClean="0"/>
              <a:pPr>
                <a:spcBef>
                  <a:spcPct val="0"/>
                </a:spcBef>
              </a:pPr>
              <a:t>4</a:t>
            </a:fld>
            <a:endParaRPr lang="en-US" altLang="en-US"/>
          </a:p>
        </p:txBody>
      </p:sp>
      <p:sp>
        <p:nvSpPr>
          <p:cNvPr id="9219" name="Rectangle 2"/>
          <p:cNvSpPr>
            <a:spLocks noGrp="1" noRot="1" noChangeAspect="1" noChangeArrowheads="1" noTextEdit="1"/>
          </p:cNvSpPr>
          <p:nvPr>
            <p:ph type="sldImg"/>
          </p:nvPr>
        </p:nvSpPr>
        <p:spPr>
          <a:solidFill>
            <a:srgbClr val="FFFFFF"/>
          </a:solidFill>
          <a:ln/>
        </p:spPr>
      </p:sp>
      <p:sp>
        <p:nvSpPr>
          <p:cNvPr id="922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a:p>
        </p:txBody>
      </p:sp>
    </p:spTree>
    <p:extLst>
      <p:ext uri="{BB962C8B-B14F-4D97-AF65-F5344CB8AC3E}">
        <p14:creationId xmlns:p14="http://schemas.microsoft.com/office/powerpoint/2010/main" val="40313887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AB08D63-DB45-4335-A49A-57012930F007}" type="slidenum">
              <a:rPr lang="en-US" altLang="en-US" smtClean="0"/>
              <a:pPr>
                <a:spcBef>
                  <a:spcPct val="0"/>
                </a:spcBef>
              </a:pPr>
              <a:t>5</a:t>
            </a:fld>
            <a:endParaRPr lang="en-US" altLang="en-US"/>
          </a:p>
        </p:txBody>
      </p:sp>
      <p:sp>
        <p:nvSpPr>
          <p:cNvPr id="11267" name="Rectangle 2"/>
          <p:cNvSpPr>
            <a:spLocks noGrp="1" noRot="1" noChangeAspect="1" noChangeArrowheads="1" noTextEdit="1"/>
          </p:cNvSpPr>
          <p:nvPr>
            <p:ph type="sldImg"/>
          </p:nvPr>
        </p:nvSpPr>
        <p:spPr>
          <a:solidFill>
            <a:srgbClr val="FFFFFF"/>
          </a:solidFill>
          <a:ln/>
        </p:spPr>
      </p:sp>
      <p:sp>
        <p:nvSpPr>
          <p:cNvPr id="1126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a:p>
        </p:txBody>
      </p:sp>
    </p:spTree>
    <p:extLst>
      <p:ext uri="{BB962C8B-B14F-4D97-AF65-F5344CB8AC3E}">
        <p14:creationId xmlns:p14="http://schemas.microsoft.com/office/powerpoint/2010/main" val="35639887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D3DB776-B002-4A04-8F4F-18B5988E23CB}" type="slidenum">
              <a:rPr lang="en-US" altLang="en-US" smtClean="0"/>
              <a:pPr>
                <a:spcBef>
                  <a:spcPct val="0"/>
                </a:spcBef>
              </a:pPr>
              <a:t>6</a:t>
            </a:fld>
            <a:endParaRPr lang="en-US" altLang="en-US"/>
          </a:p>
        </p:txBody>
      </p:sp>
      <p:sp>
        <p:nvSpPr>
          <p:cNvPr id="13315" name="Rectangle 2"/>
          <p:cNvSpPr>
            <a:spLocks noGrp="1" noRot="1" noChangeAspect="1" noChangeArrowheads="1" noTextEdit="1"/>
          </p:cNvSpPr>
          <p:nvPr>
            <p:ph type="sldImg"/>
          </p:nvPr>
        </p:nvSpPr>
        <p:spPr>
          <a:solidFill>
            <a:srgbClr val="FFFFFF"/>
          </a:solidFill>
          <a:ln/>
        </p:spPr>
      </p:sp>
      <p:sp>
        <p:nvSpPr>
          <p:cNvPr id="1331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a:p>
        </p:txBody>
      </p:sp>
    </p:spTree>
    <p:extLst>
      <p:ext uri="{BB962C8B-B14F-4D97-AF65-F5344CB8AC3E}">
        <p14:creationId xmlns:p14="http://schemas.microsoft.com/office/powerpoint/2010/main" val="38075561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585798F-878F-4483-85D7-D9709D92B551}" type="slidenum">
              <a:rPr lang="en-US" altLang="en-US" smtClean="0"/>
              <a:pPr>
                <a:spcBef>
                  <a:spcPct val="0"/>
                </a:spcBef>
              </a:pPr>
              <a:t>7</a:t>
            </a:fld>
            <a:endParaRPr lang="en-US" altLang="en-US"/>
          </a:p>
        </p:txBody>
      </p:sp>
      <p:sp>
        <p:nvSpPr>
          <p:cNvPr id="52227" name="Rectangle 2"/>
          <p:cNvSpPr>
            <a:spLocks noGrp="1" noRot="1" noChangeAspect="1" noChangeArrowheads="1" noTextEdit="1"/>
          </p:cNvSpPr>
          <p:nvPr>
            <p:ph type="sldImg"/>
          </p:nvPr>
        </p:nvSpPr>
        <p:spPr>
          <a:solidFill>
            <a:srgbClr val="FFFFFF"/>
          </a:solidFill>
          <a:ln/>
        </p:spPr>
      </p:sp>
      <p:sp>
        <p:nvSpPr>
          <p:cNvPr id="5222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a:p>
        </p:txBody>
      </p:sp>
    </p:spTree>
    <p:extLst>
      <p:ext uri="{BB962C8B-B14F-4D97-AF65-F5344CB8AC3E}">
        <p14:creationId xmlns:p14="http://schemas.microsoft.com/office/powerpoint/2010/main" val="25503403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16E8F1C-340D-4E9D-A40B-E68D13CDC5C7}" type="slidenum">
              <a:rPr lang="en-US" altLang="en-US" smtClean="0"/>
              <a:pPr>
                <a:spcBef>
                  <a:spcPct val="0"/>
                </a:spcBef>
              </a:pPr>
              <a:t>8</a:t>
            </a:fld>
            <a:endParaRPr lang="en-US" altLang="en-US"/>
          </a:p>
        </p:txBody>
      </p:sp>
      <p:sp>
        <p:nvSpPr>
          <p:cNvPr id="7171" name="Rectangle 2"/>
          <p:cNvSpPr>
            <a:spLocks noGrp="1" noRot="1" noChangeAspect="1" noChangeArrowheads="1" noTextEdit="1"/>
          </p:cNvSpPr>
          <p:nvPr>
            <p:ph type="sldImg"/>
          </p:nvPr>
        </p:nvSpPr>
        <p:spPr>
          <a:solidFill>
            <a:srgbClr val="FFFFFF"/>
          </a:solidFill>
          <a:ln/>
        </p:spPr>
      </p:sp>
      <p:sp>
        <p:nvSpPr>
          <p:cNvPr id="717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a:p>
        </p:txBody>
      </p:sp>
    </p:spTree>
    <p:extLst>
      <p:ext uri="{BB962C8B-B14F-4D97-AF65-F5344CB8AC3E}">
        <p14:creationId xmlns:p14="http://schemas.microsoft.com/office/powerpoint/2010/main" val="30602631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585798F-878F-4483-85D7-D9709D92B551}" type="slidenum">
              <a:rPr lang="en-US" altLang="en-US" smtClean="0"/>
              <a:pPr>
                <a:spcBef>
                  <a:spcPct val="0"/>
                </a:spcBef>
              </a:pPr>
              <a:t>9</a:t>
            </a:fld>
            <a:endParaRPr lang="en-US" altLang="en-US"/>
          </a:p>
        </p:txBody>
      </p:sp>
      <p:sp>
        <p:nvSpPr>
          <p:cNvPr id="52227" name="Rectangle 2"/>
          <p:cNvSpPr>
            <a:spLocks noGrp="1" noRot="1" noChangeAspect="1" noChangeArrowheads="1" noTextEdit="1"/>
          </p:cNvSpPr>
          <p:nvPr>
            <p:ph type="sldImg"/>
          </p:nvPr>
        </p:nvSpPr>
        <p:spPr>
          <a:solidFill>
            <a:srgbClr val="FFFFFF"/>
          </a:solidFill>
          <a:ln/>
        </p:spPr>
      </p:sp>
      <p:sp>
        <p:nvSpPr>
          <p:cNvPr id="52228"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a:p>
        </p:txBody>
      </p:sp>
    </p:spTree>
    <p:extLst>
      <p:ext uri="{BB962C8B-B14F-4D97-AF65-F5344CB8AC3E}">
        <p14:creationId xmlns:p14="http://schemas.microsoft.com/office/powerpoint/2010/main" val="6041454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75D7711-9A53-466C-9AAB-5AA7F85BC9B6}" type="slidenum">
              <a:rPr lang="en-US" altLang="en-US" smtClean="0"/>
              <a:pPr>
                <a:spcBef>
                  <a:spcPct val="0"/>
                </a:spcBef>
              </a:pPr>
              <a:t>10</a:t>
            </a:fld>
            <a:endParaRPr lang="en-US" altLang="en-US"/>
          </a:p>
        </p:txBody>
      </p:sp>
      <p:sp>
        <p:nvSpPr>
          <p:cNvPr id="54275" name="Rectangle 2"/>
          <p:cNvSpPr>
            <a:spLocks noGrp="1" noRot="1" noChangeAspect="1" noChangeArrowheads="1" noTextEdit="1"/>
          </p:cNvSpPr>
          <p:nvPr>
            <p:ph type="sldImg"/>
          </p:nvPr>
        </p:nvSpPr>
        <p:spPr>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a:p>
        </p:txBody>
      </p:sp>
    </p:spTree>
    <p:extLst>
      <p:ext uri="{BB962C8B-B14F-4D97-AF65-F5344CB8AC3E}">
        <p14:creationId xmlns:p14="http://schemas.microsoft.com/office/powerpoint/2010/main" val="12036394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DE89C0E-2EFD-497A-B5C2-54EC3665148A}" type="slidenum">
              <a:rPr lang="en-US" altLang="en-US" smtClean="0"/>
              <a:pPr>
                <a:spcBef>
                  <a:spcPct val="0"/>
                </a:spcBef>
              </a:pPr>
              <a:t>11</a:t>
            </a:fld>
            <a:endParaRPr lang="en-US" altLang="en-US"/>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7175088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AED5A52-29D2-49D6-876D-36E5928FF08E}" type="slidenum">
              <a:rPr lang="en-US" altLang="en-US" smtClean="0"/>
              <a:pPr>
                <a:spcBef>
                  <a:spcPct val="0"/>
                </a:spcBef>
              </a:pPr>
              <a:t>12</a:t>
            </a:fld>
            <a:endParaRPr lang="en-US" altLang="en-US"/>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6610206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E9EB046-3CB8-4723-9CBC-BA2A0F87C9EC}" type="slidenum">
              <a:rPr lang="en-US" altLang="en-US" smtClean="0"/>
              <a:pPr>
                <a:spcBef>
                  <a:spcPct val="0"/>
                </a:spcBef>
              </a:pPr>
              <a:t>13</a:t>
            </a:fld>
            <a:endParaRPr lang="en-US" altLang="en-US"/>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4080759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E9EB046-3CB8-4723-9CBC-BA2A0F87C9EC}" type="slidenum">
              <a:rPr lang="en-US" altLang="en-US" smtClean="0"/>
              <a:pPr>
                <a:spcBef>
                  <a:spcPct val="0"/>
                </a:spcBef>
              </a:pPr>
              <a:t>14</a:t>
            </a:fld>
            <a:endParaRPr lang="en-US" altLang="en-US"/>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4497429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E334A-A744-C9DF-E227-558E3DCDECA2}"/>
            </a:ext>
          </a:extLst>
        </p:cNvPr>
        <p:cNvGrpSpPr/>
        <p:nvPr/>
      </p:nvGrpSpPr>
      <p:grpSpPr>
        <a:xfrm>
          <a:off x="0" y="0"/>
          <a:ext cx="0" cy="0"/>
          <a:chOff x="0" y="0"/>
          <a:chExt cx="0" cy="0"/>
        </a:xfrm>
      </p:grpSpPr>
      <p:sp>
        <p:nvSpPr>
          <p:cNvPr id="52226" name="Rectangle 7">
            <a:extLst>
              <a:ext uri="{FF2B5EF4-FFF2-40B4-BE49-F238E27FC236}">
                <a16:creationId xmlns:a16="http://schemas.microsoft.com/office/drawing/2014/main" id="{AF708B3B-B400-7B11-1895-A34EF1B68C02}"/>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585798F-878F-4483-85D7-D9709D92B551}" type="slidenum">
              <a:rPr lang="en-US" altLang="en-US" smtClean="0"/>
              <a:pPr>
                <a:spcBef>
                  <a:spcPct val="0"/>
                </a:spcBef>
              </a:pPr>
              <a:t>15</a:t>
            </a:fld>
            <a:endParaRPr lang="en-US" altLang="en-US"/>
          </a:p>
        </p:txBody>
      </p:sp>
      <p:sp>
        <p:nvSpPr>
          <p:cNvPr id="52227" name="Rectangle 2">
            <a:extLst>
              <a:ext uri="{FF2B5EF4-FFF2-40B4-BE49-F238E27FC236}">
                <a16:creationId xmlns:a16="http://schemas.microsoft.com/office/drawing/2014/main" id="{50215B3A-8C96-6917-354D-677DDA05309B}"/>
              </a:ext>
            </a:extLst>
          </p:cNvPr>
          <p:cNvSpPr>
            <a:spLocks noGrp="1" noRot="1" noChangeAspect="1" noChangeArrowheads="1" noTextEdit="1"/>
          </p:cNvSpPr>
          <p:nvPr>
            <p:ph type="sldImg"/>
          </p:nvPr>
        </p:nvSpPr>
        <p:spPr>
          <a:solidFill>
            <a:srgbClr val="FFFFFF"/>
          </a:solidFill>
          <a:ln/>
        </p:spPr>
      </p:sp>
      <p:sp>
        <p:nvSpPr>
          <p:cNvPr id="52228" name="Rectangle 3">
            <a:extLst>
              <a:ext uri="{FF2B5EF4-FFF2-40B4-BE49-F238E27FC236}">
                <a16:creationId xmlns:a16="http://schemas.microsoft.com/office/drawing/2014/main" id="{5BC7626F-E286-EEA3-6321-AEC759800F76}"/>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a:p>
        </p:txBody>
      </p:sp>
    </p:spTree>
    <p:extLst>
      <p:ext uri="{BB962C8B-B14F-4D97-AF65-F5344CB8AC3E}">
        <p14:creationId xmlns:p14="http://schemas.microsoft.com/office/powerpoint/2010/main" val="20112930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6FE099C-6E94-4681-B8C3-9EFE010F0E39}" type="slidenum">
              <a:rPr lang="en-US" altLang="en-US" smtClean="0"/>
              <a:pPr>
                <a:spcBef>
                  <a:spcPct val="0"/>
                </a:spcBef>
              </a:pPr>
              <a:t>16</a:t>
            </a:fld>
            <a:endParaRPr lang="en-US" altLang="en-US"/>
          </a:p>
        </p:txBody>
      </p:sp>
      <p:sp>
        <p:nvSpPr>
          <p:cNvPr id="15363" name="Rectangle 2"/>
          <p:cNvSpPr>
            <a:spLocks noGrp="1" noRot="1" noChangeAspect="1" noChangeArrowheads="1" noTextEdit="1"/>
          </p:cNvSpPr>
          <p:nvPr>
            <p:ph type="sldImg"/>
          </p:nvPr>
        </p:nvSpPr>
        <p:spPr>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a:p>
        </p:txBody>
      </p:sp>
    </p:spTree>
    <p:extLst>
      <p:ext uri="{BB962C8B-B14F-4D97-AF65-F5344CB8AC3E}">
        <p14:creationId xmlns:p14="http://schemas.microsoft.com/office/powerpoint/2010/main" val="31350657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1F76E0E-791F-4C3A-8D1B-29C844B020B0}" type="slidenum">
              <a:rPr lang="en-US" altLang="en-US" smtClean="0"/>
              <a:pPr>
                <a:spcBef>
                  <a:spcPct val="0"/>
                </a:spcBef>
              </a:pPr>
              <a:t>17</a:t>
            </a:fld>
            <a:endParaRPr lang="en-US" altLang="en-US"/>
          </a:p>
        </p:txBody>
      </p:sp>
      <p:sp>
        <p:nvSpPr>
          <p:cNvPr id="27651" name="Rectangle 2"/>
          <p:cNvSpPr>
            <a:spLocks noGrp="1" noRot="1" noChangeAspect="1" noChangeArrowheads="1" noTextEdit="1"/>
          </p:cNvSpPr>
          <p:nvPr>
            <p:ph type="sldImg"/>
          </p:nvPr>
        </p:nvSpPr>
        <p:spPr>
          <a:solidFill>
            <a:srgbClr val="FFFFFF"/>
          </a:solidFill>
          <a:ln/>
        </p:spPr>
      </p:sp>
      <p:sp>
        <p:nvSpPr>
          <p:cNvPr id="2765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a:p>
        </p:txBody>
      </p:sp>
    </p:spTree>
    <p:extLst>
      <p:ext uri="{BB962C8B-B14F-4D97-AF65-F5344CB8AC3E}">
        <p14:creationId xmlns:p14="http://schemas.microsoft.com/office/powerpoint/2010/main" val="18029688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EFFB430-EE23-4A33-A937-A4B5D525FD31}" type="slidenum">
              <a:rPr lang="en-US" altLang="en-US" smtClean="0"/>
              <a:pPr>
                <a:spcBef>
                  <a:spcPct val="0"/>
                </a:spcBef>
              </a:pPr>
              <a:t>18</a:t>
            </a:fld>
            <a:endParaRPr lang="en-US" altLang="en-US"/>
          </a:p>
        </p:txBody>
      </p:sp>
      <p:sp>
        <p:nvSpPr>
          <p:cNvPr id="29699" name="Rectangle 2"/>
          <p:cNvSpPr>
            <a:spLocks noGrp="1" noRot="1" noChangeAspect="1" noChangeArrowheads="1" noTextEdit="1"/>
          </p:cNvSpPr>
          <p:nvPr>
            <p:ph type="sldImg"/>
          </p:nvPr>
        </p:nvSpPr>
        <p:spPr>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a:p>
        </p:txBody>
      </p:sp>
    </p:spTree>
    <p:extLst>
      <p:ext uri="{BB962C8B-B14F-4D97-AF65-F5344CB8AC3E}">
        <p14:creationId xmlns:p14="http://schemas.microsoft.com/office/powerpoint/2010/main" val="21871995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8AB49FB-6D72-4BD0-9F3C-C0E83FD28C22}" type="slidenum">
              <a:rPr lang="en-US" altLang="en-US" smtClean="0"/>
              <a:pPr>
                <a:spcBef>
                  <a:spcPct val="0"/>
                </a:spcBef>
              </a:pPr>
              <a:t>19</a:t>
            </a:fld>
            <a:endParaRPr lang="en-US" altLang="en-US"/>
          </a:p>
        </p:txBody>
      </p:sp>
      <p:sp>
        <p:nvSpPr>
          <p:cNvPr id="35843" name="Rectangle 2"/>
          <p:cNvSpPr>
            <a:spLocks noGrp="1" noRot="1" noChangeAspect="1" noChangeArrowheads="1" noTextEdit="1"/>
          </p:cNvSpPr>
          <p:nvPr>
            <p:ph type="sldImg"/>
          </p:nvPr>
        </p:nvSpPr>
        <p:spPr>
          <a:solidFill>
            <a:srgbClr val="FFFFFF"/>
          </a:solidFill>
          <a:ln/>
        </p:spPr>
      </p:sp>
      <p:sp>
        <p:nvSpPr>
          <p:cNvPr id="3584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a:p>
        </p:txBody>
      </p:sp>
    </p:spTree>
    <p:extLst>
      <p:ext uri="{BB962C8B-B14F-4D97-AF65-F5344CB8AC3E}">
        <p14:creationId xmlns:p14="http://schemas.microsoft.com/office/powerpoint/2010/main" val="19190720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DD2CF69-6C2C-4161-AAFC-D7B336D4EDFD}" type="slidenum">
              <a:rPr lang="en-US" altLang="en-US" smtClean="0"/>
              <a:pPr>
                <a:spcBef>
                  <a:spcPct val="0"/>
                </a:spcBef>
              </a:pPr>
              <a:t>20</a:t>
            </a:fld>
            <a:endParaRPr lang="en-US" altLang="en-US"/>
          </a:p>
        </p:txBody>
      </p:sp>
      <p:sp>
        <p:nvSpPr>
          <p:cNvPr id="37891" name="Rectangle 2"/>
          <p:cNvSpPr>
            <a:spLocks noGrp="1" noRot="1" noChangeAspect="1" noChangeArrowheads="1" noTextEdit="1"/>
          </p:cNvSpPr>
          <p:nvPr>
            <p:ph type="sldImg"/>
          </p:nvPr>
        </p:nvSpPr>
        <p:spPr>
          <a:solidFill>
            <a:srgbClr val="FFFFFF"/>
          </a:solidFill>
          <a:ln/>
        </p:spPr>
      </p:sp>
      <p:sp>
        <p:nvSpPr>
          <p:cNvPr id="3789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a:p>
        </p:txBody>
      </p:sp>
    </p:spTree>
    <p:extLst>
      <p:ext uri="{BB962C8B-B14F-4D97-AF65-F5344CB8AC3E}">
        <p14:creationId xmlns:p14="http://schemas.microsoft.com/office/powerpoint/2010/main" val="16767186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CD8CDDB-C533-4C1E-A3A5-0ECEAFB5A305}" type="slidenum">
              <a:rPr lang="en-US" altLang="en-US" smtClean="0"/>
              <a:pPr>
                <a:spcBef>
                  <a:spcPct val="0"/>
                </a:spcBef>
              </a:pPr>
              <a:t>21</a:t>
            </a:fld>
            <a:endParaRPr lang="en-US" altLang="en-US"/>
          </a:p>
        </p:txBody>
      </p:sp>
      <p:sp>
        <p:nvSpPr>
          <p:cNvPr id="39939" name="Rectangle 2"/>
          <p:cNvSpPr>
            <a:spLocks noGrp="1" noRot="1" noChangeAspect="1" noChangeArrowheads="1" noTextEdit="1"/>
          </p:cNvSpPr>
          <p:nvPr>
            <p:ph type="sldImg"/>
          </p:nvPr>
        </p:nvSpPr>
        <p:spPr>
          <a:solidFill>
            <a:srgbClr val="FFFFFF"/>
          </a:solidFill>
          <a:ln/>
        </p:spPr>
      </p:sp>
      <p:sp>
        <p:nvSpPr>
          <p:cNvPr id="3994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a:p>
        </p:txBody>
      </p:sp>
    </p:spTree>
    <p:extLst>
      <p:ext uri="{BB962C8B-B14F-4D97-AF65-F5344CB8AC3E}">
        <p14:creationId xmlns:p14="http://schemas.microsoft.com/office/powerpoint/2010/main" val="36177644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2AFB27C-D1CC-406F-9FFD-0B890FBC6141}" type="slidenum">
              <a:rPr lang="en-US" altLang="en-US" smtClean="0"/>
              <a:pPr>
                <a:spcBef>
                  <a:spcPct val="0"/>
                </a:spcBef>
              </a:pPr>
              <a:t>22</a:t>
            </a:fld>
            <a:endParaRPr lang="en-US" altLang="en-US"/>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5768795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BB9A211-13AD-44D0-A531-76625328FA1C}" type="slidenum">
              <a:rPr lang="en-US" altLang="en-US" smtClean="0"/>
              <a:pPr>
                <a:spcBef>
                  <a:spcPct val="0"/>
                </a:spcBef>
              </a:pPr>
              <a:t>23</a:t>
            </a:fld>
            <a:endParaRPr lang="en-US" altLang="en-US"/>
          </a:p>
        </p:txBody>
      </p:sp>
      <p:sp>
        <p:nvSpPr>
          <p:cNvPr id="48131" name="Rectangle 2"/>
          <p:cNvSpPr>
            <a:spLocks noGrp="1" noRot="1" noChangeAspect="1" noChangeArrowheads="1" noTextEdit="1"/>
          </p:cNvSpPr>
          <p:nvPr>
            <p:ph type="sldImg"/>
          </p:nvPr>
        </p:nvSpPr>
        <p:spPr>
          <a:solidFill>
            <a:srgbClr val="FFFFFF"/>
          </a:solidFill>
          <a:ln/>
        </p:spPr>
      </p:sp>
      <p:sp>
        <p:nvSpPr>
          <p:cNvPr id="4813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a:p>
        </p:txBody>
      </p:sp>
    </p:spTree>
    <p:extLst>
      <p:ext uri="{BB962C8B-B14F-4D97-AF65-F5344CB8AC3E}">
        <p14:creationId xmlns:p14="http://schemas.microsoft.com/office/powerpoint/2010/main" val="38401292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14483D3-1892-4767-9F97-330CF10AE02C}" type="slidenum">
              <a:rPr lang="en-US" altLang="en-US" smtClean="0"/>
              <a:pPr>
                <a:spcBef>
                  <a:spcPct val="0"/>
                </a:spcBef>
              </a:pPr>
              <a:t>24</a:t>
            </a:fld>
            <a:endParaRPr lang="en-US" altLang="en-US"/>
          </a:p>
        </p:txBody>
      </p:sp>
      <p:sp>
        <p:nvSpPr>
          <p:cNvPr id="50179" name="Rectangle 2"/>
          <p:cNvSpPr>
            <a:spLocks noGrp="1" noRot="1" noChangeAspect="1" noChangeArrowheads="1" noTextEdit="1"/>
          </p:cNvSpPr>
          <p:nvPr>
            <p:ph type="sldImg"/>
          </p:nvPr>
        </p:nvSpPr>
        <p:spPr>
          <a:solidFill>
            <a:srgbClr val="FFFFFF"/>
          </a:solidFill>
          <a:ln/>
        </p:spPr>
      </p:sp>
      <p:sp>
        <p:nvSpPr>
          <p:cNvPr id="5018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a:p>
        </p:txBody>
      </p:sp>
    </p:spTree>
    <p:extLst>
      <p:ext uri="{BB962C8B-B14F-4D97-AF65-F5344CB8AC3E}">
        <p14:creationId xmlns:p14="http://schemas.microsoft.com/office/powerpoint/2010/main" val="13226988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Times New Roman" panose="02020603050405020304" pitchFamily="18" charset="0"/>
              </a:defRPr>
            </a:lvl1pPr>
            <a:lvl2pPr marL="742950" indent="-285750" defTabSz="966788">
              <a:spcBef>
                <a:spcPct val="30000"/>
              </a:spcBef>
              <a:defRPr sz="1200">
                <a:solidFill>
                  <a:schemeClr val="tx1"/>
                </a:solidFill>
                <a:latin typeface="Times New Roman" panose="02020603050405020304" pitchFamily="18" charset="0"/>
              </a:defRPr>
            </a:lvl2pPr>
            <a:lvl3pPr marL="1143000" indent="-228600" defTabSz="966788">
              <a:spcBef>
                <a:spcPct val="30000"/>
              </a:spcBef>
              <a:defRPr sz="1200">
                <a:solidFill>
                  <a:schemeClr val="tx1"/>
                </a:solidFill>
                <a:latin typeface="Times New Roman" panose="02020603050405020304" pitchFamily="18" charset="0"/>
              </a:defRPr>
            </a:lvl3pPr>
            <a:lvl4pPr marL="1600200" indent="-228600" defTabSz="966788">
              <a:spcBef>
                <a:spcPct val="30000"/>
              </a:spcBef>
              <a:defRPr sz="1200">
                <a:solidFill>
                  <a:schemeClr val="tx1"/>
                </a:solidFill>
                <a:latin typeface="Times New Roman" panose="02020603050405020304" pitchFamily="18" charset="0"/>
              </a:defRPr>
            </a:lvl4pPr>
            <a:lvl5pPr marL="2057400" indent="-228600" defTabSz="966788">
              <a:spcBef>
                <a:spcPct val="30000"/>
              </a:spcBef>
              <a:defRPr sz="1200">
                <a:solidFill>
                  <a:schemeClr val="tx1"/>
                </a:solidFill>
                <a:latin typeface="Times New Roman" panose="02020603050405020304" pitchFamily="18" charset="0"/>
              </a:defRPr>
            </a:lvl5pPr>
            <a:lvl6pPr marL="2514600" indent="-228600" defTabSz="9667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667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667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667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FCBB4A9-844A-4358-B564-B56B55AB61C2}" type="slidenum">
              <a:rPr lang="en-US" altLang="en-US" smtClean="0">
                <a:latin typeface="Lucida Bright" panose="02040602050505020304" pitchFamily="18" charset="0"/>
              </a:rPr>
              <a:pPr>
                <a:spcBef>
                  <a:spcPct val="0"/>
                </a:spcBef>
              </a:pPr>
              <a:t>25</a:t>
            </a:fld>
            <a:endParaRPr lang="en-US" altLang="en-US">
              <a:latin typeface="Lucida Bright" panose="02040602050505020304" pitchFamily="18" charset="0"/>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42609812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55853D6-7029-4092-8478-06BBDF1DFEE5}" type="slidenum">
              <a:rPr lang="en-US" altLang="en-US" smtClean="0"/>
              <a:pPr>
                <a:spcBef>
                  <a:spcPct val="0"/>
                </a:spcBef>
              </a:pPr>
              <a:t>26</a:t>
            </a:fld>
            <a:endParaRPr lang="en-US" altLang="en-US"/>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4591562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0BEB80E-8744-4CD3-8563-BADB4913D99A}" type="slidenum">
              <a:rPr lang="en-US" altLang="en-US" smtClean="0"/>
              <a:pPr>
                <a:spcBef>
                  <a:spcPct val="0"/>
                </a:spcBef>
              </a:pPr>
              <a:t>27</a:t>
            </a:fld>
            <a:endParaRPr lang="en-US" altLang="en-US"/>
          </a:p>
        </p:txBody>
      </p:sp>
      <p:sp>
        <p:nvSpPr>
          <p:cNvPr id="79875" name="Rectangle 2"/>
          <p:cNvSpPr>
            <a:spLocks noGrp="1" noRot="1" noChangeAspect="1" noChangeArrowheads="1" noTextEdit="1"/>
          </p:cNvSpPr>
          <p:nvPr>
            <p:ph type="sldImg"/>
          </p:nvPr>
        </p:nvSpPr>
        <p:spPr>
          <a:solidFill>
            <a:srgbClr val="FFFFFF"/>
          </a:solidFill>
          <a:ln/>
        </p:spPr>
      </p:sp>
      <p:sp>
        <p:nvSpPr>
          <p:cNvPr id="7987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a:p>
        </p:txBody>
      </p:sp>
    </p:spTree>
    <p:extLst>
      <p:ext uri="{BB962C8B-B14F-4D97-AF65-F5344CB8AC3E}">
        <p14:creationId xmlns:p14="http://schemas.microsoft.com/office/powerpoint/2010/main" val="20243709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BEFB877-905D-4888-B48D-2737F614C416}" type="slidenum">
              <a:rPr lang="en-US" altLang="en-US" smtClean="0"/>
              <a:pPr>
                <a:spcBef>
                  <a:spcPct val="0"/>
                </a:spcBef>
              </a:pPr>
              <a:t>28</a:t>
            </a:fld>
            <a:endParaRPr lang="en-US" altLang="en-US"/>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7091049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35EF895-0CD5-4711-9A58-774E5A001991}" type="slidenum">
              <a:rPr lang="en-US" altLang="en-US" smtClean="0"/>
              <a:pPr>
                <a:spcBef>
                  <a:spcPct val="0"/>
                </a:spcBef>
              </a:pPr>
              <a:t>29</a:t>
            </a:fld>
            <a:endParaRPr lang="en-US" altLang="en-US"/>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6453541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6FDB920-C0D8-4A87-9840-D02E8885D84E}" type="slidenum">
              <a:rPr lang="en-US" altLang="en-US" smtClean="0"/>
              <a:pPr>
                <a:spcBef>
                  <a:spcPct val="0"/>
                </a:spcBef>
              </a:pPr>
              <a:t>30</a:t>
            </a:fld>
            <a:endParaRPr lang="en-US" altLang="en-US"/>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8774090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6FDB920-C0D8-4A87-9840-D02E8885D84E}" type="slidenum">
              <a:rPr lang="en-US" altLang="en-US" smtClean="0"/>
              <a:pPr>
                <a:spcBef>
                  <a:spcPct val="0"/>
                </a:spcBef>
              </a:pPr>
              <a:t>31</a:t>
            </a:fld>
            <a:endParaRPr lang="en-US" altLang="en-US"/>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8062349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34EE8EC-C0BC-4CE0-B166-8DAB18DCF2A7}" type="slidenum">
              <a:rPr lang="en-US" altLang="en-US" smtClean="0"/>
              <a:pPr>
                <a:spcBef>
                  <a:spcPct val="0"/>
                </a:spcBef>
              </a:pPr>
              <a:t>32</a:t>
            </a:fld>
            <a:endParaRPr lang="en-US" altLang="en-US"/>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4001070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C5793B4-AD6D-4F18-B0CA-01E351E388EC}" type="slidenum">
              <a:rPr lang="en-US" altLang="en-US" smtClean="0"/>
              <a:pPr>
                <a:spcBef>
                  <a:spcPct val="0"/>
                </a:spcBef>
              </a:pPr>
              <a:t>33</a:t>
            </a:fld>
            <a:endParaRPr lang="en-US" altLang="en-US"/>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41494069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6CDBF53-3CCA-4A38-9B79-E0842662B632}" type="slidenum">
              <a:rPr lang="en-US" altLang="en-US" smtClean="0"/>
              <a:pPr>
                <a:spcBef>
                  <a:spcPct val="0"/>
                </a:spcBef>
              </a:pPr>
              <a:t>34</a:t>
            </a:fld>
            <a:endParaRPr lang="en-US" altLang="en-US"/>
          </a:p>
        </p:txBody>
      </p:sp>
      <p:sp>
        <p:nvSpPr>
          <p:cNvPr id="100355" name="Rectangle 2"/>
          <p:cNvSpPr>
            <a:spLocks noGrp="1" noRot="1" noChangeAspect="1" noChangeArrowheads="1" noTextEdit="1"/>
          </p:cNvSpPr>
          <p:nvPr>
            <p:ph type="sldImg"/>
          </p:nvPr>
        </p:nvSpPr>
        <p:spPr>
          <a:solidFill>
            <a:srgbClr val="FFFFFF"/>
          </a:solidFill>
          <a:ln/>
        </p:spPr>
      </p:sp>
      <p:sp>
        <p:nvSpPr>
          <p:cNvPr id="10035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a:p>
        </p:txBody>
      </p:sp>
    </p:spTree>
    <p:extLst>
      <p:ext uri="{BB962C8B-B14F-4D97-AF65-F5344CB8AC3E}">
        <p14:creationId xmlns:p14="http://schemas.microsoft.com/office/powerpoint/2010/main" val="39466410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Times New Roman" panose="02020603050405020304" pitchFamily="18" charset="0"/>
              </a:defRPr>
            </a:lvl1pPr>
            <a:lvl2pPr marL="742950" indent="-285750" defTabSz="966788">
              <a:spcBef>
                <a:spcPct val="30000"/>
              </a:spcBef>
              <a:defRPr sz="1200">
                <a:solidFill>
                  <a:schemeClr val="tx1"/>
                </a:solidFill>
                <a:latin typeface="Times New Roman" panose="02020603050405020304" pitchFamily="18" charset="0"/>
              </a:defRPr>
            </a:lvl2pPr>
            <a:lvl3pPr marL="1143000" indent="-228600" defTabSz="966788">
              <a:spcBef>
                <a:spcPct val="30000"/>
              </a:spcBef>
              <a:defRPr sz="1200">
                <a:solidFill>
                  <a:schemeClr val="tx1"/>
                </a:solidFill>
                <a:latin typeface="Times New Roman" panose="02020603050405020304" pitchFamily="18" charset="0"/>
              </a:defRPr>
            </a:lvl3pPr>
            <a:lvl4pPr marL="1600200" indent="-228600" defTabSz="966788">
              <a:spcBef>
                <a:spcPct val="30000"/>
              </a:spcBef>
              <a:defRPr sz="1200">
                <a:solidFill>
                  <a:schemeClr val="tx1"/>
                </a:solidFill>
                <a:latin typeface="Times New Roman" panose="02020603050405020304" pitchFamily="18" charset="0"/>
              </a:defRPr>
            </a:lvl4pPr>
            <a:lvl5pPr marL="2057400" indent="-228600" defTabSz="966788">
              <a:spcBef>
                <a:spcPct val="30000"/>
              </a:spcBef>
              <a:defRPr sz="1200">
                <a:solidFill>
                  <a:schemeClr val="tx1"/>
                </a:solidFill>
                <a:latin typeface="Times New Roman" panose="02020603050405020304" pitchFamily="18" charset="0"/>
              </a:defRPr>
            </a:lvl5pPr>
            <a:lvl6pPr marL="2514600" indent="-228600" defTabSz="9667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667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667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667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FCBB4A9-844A-4358-B564-B56B55AB61C2}" type="slidenum">
              <a:rPr lang="en-US" altLang="en-US" smtClean="0">
                <a:latin typeface="Lucida Bright" panose="02040602050505020304" pitchFamily="18" charset="0"/>
              </a:rPr>
              <a:pPr>
                <a:spcBef>
                  <a:spcPct val="0"/>
                </a:spcBef>
              </a:pPr>
              <a:t>36</a:t>
            </a:fld>
            <a:endParaRPr lang="en-US" altLang="en-US">
              <a:latin typeface="Lucida Bright" panose="02040602050505020304" pitchFamily="18" charset="0"/>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5578208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2950" indent="-285750" defTabSz="928688">
              <a:spcBef>
                <a:spcPct val="30000"/>
              </a:spcBef>
              <a:defRPr sz="1200">
                <a:solidFill>
                  <a:schemeClr val="tx1"/>
                </a:solidFill>
                <a:latin typeface="Times New Roman" panose="02020603050405020304" pitchFamily="18" charset="0"/>
              </a:defRPr>
            </a:lvl2pPr>
            <a:lvl3pPr marL="1143000" indent="-228600" defTabSz="928688">
              <a:spcBef>
                <a:spcPct val="30000"/>
              </a:spcBef>
              <a:defRPr sz="1200">
                <a:solidFill>
                  <a:schemeClr val="tx1"/>
                </a:solidFill>
                <a:latin typeface="Times New Roman" panose="02020603050405020304" pitchFamily="18" charset="0"/>
              </a:defRPr>
            </a:lvl3pPr>
            <a:lvl4pPr marL="1600200" indent="-228600" defTabSz="928688">
              <a:spcBef>
                <a:spcPct val="30000"/>
              </a:spcBef>
              <a:defRPr sz="1200">
                <a:solidFill>
                  <a:schemeClr val="tx1"/>
                </a:solidFill>
                <a:latin typeface="Times New Roman" panose="02020603050405020304" pitchFamily="18" charset="0"/>
              </a:defRPr>
            </a:lvl4pPr>
            <a:lvl5pPr marL="2057400" indent="-228600" defTabSz="928688">
              <a:spcBef>
                <a:spcPct val="30000"/>
              </a:spcBef>
              <a:defRPr sz="1200">
                <a:solidFill>
                  <a:schemeClr val="tx1"/>
                </a:solidFill>
                <a:latin typeface="Times New Roman" panose="02020603050405020304" pitchFamily="18" charset="0"/>
              </a:defRPr>
            </a:lvl5pPr>
            <a:lvl6pPr marL="2514600" indent="-228600"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ED4E684-49FE-40BA-985C-4515A5F9ACD8}" type="slidenum">
              <a:rPr lang="en-US" smtClean="0">
                <a:latin typeface="Lucida Bright" panose="02040602050505020304" pitchFamily="18" charset="0"/>
              </a:rPr>
              <a:pPr>
                <a:spcBef>
                  <a:spcPct val="0"/>
                </a:spcBef>
              </a:pPr>
              <a:t>37</a:t>
            </a:fld>
            <a:endParaRPr lang="en-US">
              <a:latin typeface="Lucida Bright" panose="02040602050505020304" pitchFamily="18" charset="0"/>
            </a:endParaRPr>
          </a:p>
        </p:txBody>
      </p:sp>
      <p:sp>
        <p:nvSpPr>
          <p:cNvPr id="32771" name="Rectangle 2"/>
          <p:cNvSpPr>
            <a:spLocks noGrp="1" noRot="1" noChangeAspect="1" noChangeArrowheads="1" noTextEdit="1"/>
          </p:cNvSpPr>
          <p:nvPr>
            <p:ph type="sldImg"/>
          </p:nvPr>
        </p:nvSpPr>
        <p:spPr>
          <a:xfrm>
            <a:off x="1174750" y="696913"/>
            <a:ext cx="4637088" cy="3479800"/>
          </a:xfrm>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12402439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2950" indent="-285750" defTabSz="928688">
              <a:spcBef>
                <a:spcPct val="30000"/>
              </a:spcBef>
              <a:defRPr sz="1200">
                <a:solidFill>
                  <a:schemeClr val="tx1"/>
                </a:solidFill>
                <a:latin typeface="Times New Roman" panose="02020603050405020304" pitchFamily="18" charset="0"/>
              </a:defRPr>
            </a:lvl2pPr>
            <a:lvl3pPr marL="1143000" indent="-228600" defTabSz="928688">
              <a:spcBef>
                <a:spcPct val="30000"/>
              </a:spcBef>
              <a:defRPr sz="1200">
                <a:solidFill>
                  <a:schemeClr val="tx1"/>
                </a:solidFill>
                <a:latin typeface="Times New Roman" panose="02020603050405020304" pitchFamily="18" charset="0"/>
              </a:defRPr>
            </a:lvl3pPr>
            <a:lvl4pPr marL="1600200" indent="-228600" defTabSz="928688">
              <a:spcBef>
                <a:spcPct val="30000"/>
              </a:spcBef>
              <a:defRPr sz="1200">
                <a:solidFill>
                  <a:schemeClr val="tx1"/>
                </a:solidFill>
                <a:latin typeface="Times New Roman" panose="02020603050405020304" pitchFamily="18" charset="0"/>
              </a:defRPr>
            </a:lvl4pPr>
            <a:lvl5pPr marL="2057400" indent="-228600" defTabSz="928688">
              <a:spcBef>
                <a:spcPct val="30000"/>
              </a:spcBef>
              <a:defRPr sz="1200">
                <a:solidFill>
                  <a:schemeClr val="tx1"/>
                </a:solidFill>
                <a:latin typeface="Times New Roman" panose="02020603050405020304" pitchFamily="18" charset="0"/>
              </a:defRPr>
            </a:lvl5pPr>
            <a:lvl6pPr marL="2514600" indent="-228600"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E277C96-F81F-4E52-9AC5-4DC4113DDEBF}" type="slidenum">
              <a:rPr lang="en-US" altLang="en-US" smtClean="0">
                <a:latin typeface="Lucida Bright" panose="02040602050505020304" pitchFamily="18" charset="0"/>
              </a:rPr>
              <a:pPr>
                <a:spcBef>
                  <a:spcPct val="0"/>
                </a:spcBef>
              </a:pPr>
              <a:t>38</a:t>
            </a:fld>
            <a:endParaRPr lang="en-US" altLang="en-US">
              <a:latin typeface="Lucida Bright" panose="02040602050505020304" pitchFamily="18" charset="0"/>
            </a:endParaRPr>
          </a:p>
        </p:txBody>
      </p:sp>
      <p:sp>
        <p:nvSpPr>
          <p:cNvPr id="108547" name="Rectangle 2"/>
          <p:cNvSpPr>
            <a:spLocks noGrp="1" noRot="1" noChangeAspect="1" noChangeArrowheads="1" noTextEdit="1"/>
          </p:cNvSpPr>
          <p:nvPr>
            <p:ph type="sldImg"/>
          </p:nvPr>
        </p:nvSpPr>
        <p:spPr>
          <a:xfrm>
            <a:off x="1173163" y="696913"/>
            <a:ext cx="4638675" cy="3479800"/>
          </a:xfrm>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0762381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8B48D6F-EE51-47DE-8097-36A943B058FF}" type="slidenum">
              <a:rPr lang="en-US" altLang="en-US" smtClean="0"/>
              <a:pPr>
                <a:spcBef>
                  <a:spcPct val="0"/>
                </a:spcBef>
              </a:pPr>
              <a:t>39</a:t>
            </a:fld>
            <a:endParaRPr lang="en-US" altLang="en-US"/>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710021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0BC3847-9ECE-4479-B168-E1529AA1C57D}" type="slidenum">
              <a:rPr lang="en-US" altLang="en-US" smtClean="0"/>
              <a:pPr>
                <a:spcBef>
                  <a:spcPct val="0"/>
                </a:spcBef>
              </a:pPr>
              <a:t>41</a:t>
            </a:fld>
            <a:endParaRPr lang="en-US" altLang="en-US"/>
          </a:p>
        </p:txBody>
      </p:sp>
      <p:sp>
        <p:nvSpPr>
          <p:cNvPr id="156675" name="Rectangle 2"/>
          <p:cNvSpPr>
            <a:spLocks noGrp="1" noRot="1" noChangeAspect="1" noChangeArrowheads="1" noTextEdit="1"/>
          </p:cNvSpPr>
          <p:nvPr>
            <p:ph type="sldImg"/>
          </p:nvPr>
        </p:nvSpPr>
        <p:spPr>
          <a:ln/>
        </p:spPr>
      </p:sp>
      <p:sp>
        <p:nvSpPr>
          <p:cNvPr id="15667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2508784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0438">
              <a:spcBef>
                <a:spcPct val="30000"/>
              </a:spcBef>
              <a:defRPr sz="1200">
                <a:solidFill>
                  <a:schemeClr val="tx1"/>
                </a:solidFill>
                <a:latin typeface="Times New Roman" panose="02020603050405020304" pitchFamily="18" charset="0"/>
              </a:defRPr>
            </a:lvl1pPr>
            <a:lvl2pPr marL="742950" indent="-285750" defTabSz="960438">
              <a:spcBef>
                <a:spcPct val="30000"/>
              </a:spcBef>
              <a:defRPr sz="1200">
                <a:solidFill>
                  <a:schemeClr val="tx1"/>
                </a:solidFill>
                <a:latin typeface="Times New Roman" panose="02020603050405020304" pitchFamily="18" charset="0"/>
              </a:defRPr>
            </a:lvl2pPr>
            <a:lvl3pPr marL="1143000" indent="-228600" defTabSz="960438">
              <a:spcBef>
                <a:spcPct val="30000"/>
              </a:spcBef>
              <a:defRPr sz="1200">
                <a:solidFill>
                  <a:schemeClr val="tx1"/>
                </a:solidFill>
                <a:latin typeface="Times New Roman" panose="02020603050405020304" pitchFamily="18" charset="0"/>
              </a:defRPr>
            </a:lvl3pPr>
            <a:lvl4pPr marL="1600200" indent="-228600" defTabSz="960438">
              <a:spcBef>
                <a:spcPct val="30000"/>
              </a:spcBef>
              <a:defRPr sz="1200">
                <a:solidFill>
                  <a:schemeClr val="tx1"/>
                </a:solidFill>
                <a:latin typeface="Times New Roman" panose="02020603050405020304" pitchFamily="18" charset="0"/>
              </a:defRPr>
            </a:lvl4pPr>
            <a:lvl5pPr marL="2057400" indent="-228600" defTabSz="960438">
              <a:spcBef>
                <a:spcPct val="30000"/>
              </a:spcBef>
              <a:defRPr sz="1200">
                <a:solidFill>
                  <a:schemeClr val="tx1"/>
                </a:solidFill>
                <a:latin typeface="Times New Roman" panose="02020603050405020304" pitchFamily="18" charset="0"/>
              </a:defRPr>
            </a:lvl5pPr>
            <a:lvl6pPr marL="2514600" indent="-228600" defTabSz="9604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604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604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6043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80F6CCE-1B18-451F-8282-C0EFDA3153E1}" type="slidenum">
              <a:rPr lang="en-US" smtClean="0">
                <a:latin typeface="Lucida Bright" panose="02040602050505020304" pitchFamily="18" charset="0"/>
              </a:rPr>
              <a:pPr>
                <a:spcBef>
                  <a:spcPct val="0"/>
                </a:spcBef>
              </a:pPr>
              <a:t>42</a:t>
            </a:fld>
            <a:endParaRPr lang="en-US">
              <a:latin typeface="Lucida Bright" panose="02040602050505020304" pitchFamily="18" charset="0"/>
            </a:endParaRPr>
          </a:p>
        </p:txBody>
      </p:sp>
      <p:sp>
        <p:nvSpPr>
          <p:cNvPr id="307203" name="Rectangle 2"/>
          <p:cNvSpPr>
            <a:spLocks noGrp="1" noRot="1" noChangeAspect="1" noChangeArrowheads="1" noTextEdit="1"/>
          </p:cNvSpPr>
          <p:nvPr>
            <p:ph type="sldImg"/>
          </p:nvPr>
        </p:nvSpPr>
        <p:spPr>
          <a:xfrm>
            <a:off x="1257300" y="720725"/>
            <a:ext cx="4800600" cy="3600450"/>
          </a:xfrm>
          <a:solidFill>
            <a:srgbClr val="FFFFFF"/>
          </a:solidFill>
          <a:ln/>
        </p:spPr>
      </p:sp>
      <p:sp>
        <p:nvSpPr>
          <p:cNvPr id="307204" name="Rectangle 3"/>
          <p:cNvSpPr>
            <a:spLocks noGrp="1" noChangeArrowheads="1"/>
          </p:cNvSpPr>
          <p:nvPr>
            <p:ph type="body" idx="1"/>
          </p:nvPr>
        </p:nvSpPr>
        <p:spPr>
          <a:xfrm>
            <a:off x="974725" y="4560888"/>
            <a:ext cx="5365750" cy="4319587"/>
          </a:xfrm>
          <a:solidFill>
            <a:srgbClr val="FFFFFF"/>
          </a:solidFill>
          <a:ln>
            <a:solidFill>
              <a:srgbClr val="000000"/>
            </a:solidFill>
          </a:ln>
        </p:spPr>
        <p:txBody>
          <a:bodyPr/>
          <a:lstStyle/>
          <a:p>
            <a:endParaRPr lang="en-US"/>
          </a:p>
        </p:txBody>
      </p:sp>
    </p:spTree>
    <p:extLst>
      <p:ext uri="{BB962C8B-B14F-4D97-AF65-F5344CB8AC3E}">
        <p14:creationId xmlns:p14="http://schemas.microsoft.com/office/powerpoint/2010/main" val="20960195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Times New Roman" panose="02020603050405020304" pitchFamily="18" charset="0"/>
              </a:defRPr>
            </a:lvl1pPr>
            <a:lvl2pPr marL="742950" indent="-285750" defTabSz="966788">
              <a:spcBef>
                <a:spcPct val="30000"/>
              </a:spcBef>
              <a:defRPr sz="1200">
                <a:solidFill>
                  <a:schemeClr val="tx1"/>
                </a:solidFill>
                <a:latin typeface="Times New Roman" panose="02020603050405020304" pitchFamily="18" charset="0"/>
              </a:defRPr>
            </a:lvl2pPr>
            <a:lvl3pPr marL="1143000" indent="-228600" defTabSz="966788">
              <a:spcBef>
                <a:spcPct val="30000"/>
              </a:spcBef>
              <a:defRPr sz="1200">
                <a:solidFill>
                  <a:schemeClr val="tx1"/>
                </a:solidFill>
                <a:latin typeface="Times New Roman" panose="02020603050405020304" pitchFamily="18" charset="0"/>
              </a:defRPr>
            </a:lvl3pPr>
            <a:lvl4pPr marL="1600200" indent="-228600" defTabSz="966788">
              <a:spcBef>
                <a:spcPct val="30000"/>
              </a:spcBef>
              <a:defRPr sz="1200">
                <a:solidFill>
                  <a:schemeClr val="tx1"/>
                </a:solidFill>
                <a:latin typeface="Times New Roman" panose="02020603050405020304" pitchFamily="18" charset="0"/>
              </a:defRPr>
            </a:lvl4pPr>
            <a:lvl5pPr marL="2057400" indent="-228600" defTabSz="966788">
              <a:spcBef>
                <a:spcPct val="30000"/>
              </a:spcBef>
              <a:defRPr sz="1200">
                <a:solidFill>
                  <a:schemeClr val="tx1"/>
                </a:solidFill>
                <a:latin typeface="Times New Roman" panose="02020603050405020304" pitchFamily="18" charset="0"/>
              </a:defRPr>
            </a:lvl5pPr>
            <a:lvl6pPr marL="2514600" indent="-228600" defTabSz="9667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667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667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667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6BC51E8-8FA7-4644-8804-8700CBF3D8A0}" type="slidenum">
              <a:rPr lang="en-US" altLang="en-US" smtClean="0">
                <a:latin typeface="Lucida Bright" panose="02040602050505020304" pitchFamily="18" charset="0"/>
              </a:rPr>
              <a:pPr>
                <a:spcBef>
                  <a:spcPct val="0"/>
                </a:spcBef>
              </a:pPr>
              <a:t>45</a:t>
            </a:fld>
            <a:endParaRPr lang="en-US" altLang="en-US">
              <a:latin typeface="Lucida Bright" panose="02040602050505020304" pitchFamily="18" charset="0"/>
            </a:endParaRPr>
          </a:p>
        </p:txBody>
      </p:sp>
      <p:sp>
        <p:nvSpPr>
          <p:cNvPr id="162819" name="Rectangle 2"/>
          <p:cNvSpPr>
            <a:spLocks noGrp="1" noRot="1" noChangeAspect="1" noChangeArrowheads="1" noTextEdit="1"/>
          </p:cNvSpPr>
          <p:nvPr>
            <p:ph type="sldImg"/>
          </p:nvPr>
        </p:nvSpPr>
        <p:spPr>
          <a:xfrm>
            <a:off x="1258888" y="720725"/>
            <a:ext cx="4799012" cy="3598863"/>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85" tIns="47542" rIns="95085" bIns="47542"/>
          <a:lstStyle/>
          <a:p>
            <a:pPr eaLnBrk="1" hangingPunct="1"/>
            <a:endParaRPr lang="en-US" altLang="en-US"/>
          </a:p>
        </p:txBody>
      </p:sp>
    </p:spTree>
    <p:extLst>
      <p:ext uri="{BB962C8B-B14F-4D97-AF65-F5344CB8AC3E}">
        <p14:creationId xmlns:p14="http://schemas.microsoft.com/office/powerpoint/2010/main" val="29558954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Times New Roman" panose="02020603050405020304" pitchFamily="18" charset="0"/>
              </a:defRPr>
            </a:lvl1pPr>
            <a:lvl2pPr marL="742950" indent="-285750" defTabSz="966788">
              <a:spcBef>
                <a:spcPct val="30000"/>
              </a:spcBef>
              <a:defRPr sz="1200">
                <a:solidFill>
                  <a:schemeClr val="tx1"/>
                </a:solidFill>
                <a:latin typeface="Times New Roman" panose="02020603050405020304" pitchFamily="18" charset="0"/>
              </a:defRPr>
            </a:lvl2pPr>
            <a:lvl3pPr marL="1143000" indent="-228600" defTabSz="966788">
              <a:spcBef>
                <a:spcPct val="30000"/>
              </a:spcBef>
              <a:defRPr sz="1200">
                <a:solidFill>
                  <a:schemeClr val="tx1"/>
                </a:solidFill>
                <a:latin typeface="Times New Roman" panose="02020603050405020304" pitchFamily="18" charset="0"/>
              </a:defRPr>
            </a:lvl3pPr>
            <a:lvl4pPr marL="1600200" indent="-228600" defTabSz="966788">
              <a:spcBef>
                <a:spcPct val="30000"/>
              </a:spcBef>
              <a:defRPr sz="1200">
                <a:solidFill>
                  <a:schemeClr val="tx1"/>
                </a:solidFill>
                <a:latin typeface="Times New Roman" panose="02020603050405020304" pitchFamily="18" charset="0"/>
              </a:defRPr>
            </a:lvl4pPr>
            <a:lvl5pPr marL="2057400" indent="-228600" defTabSz="966788">
              <a:spcBef>
                <a:spcPct val="30000"/>
              </a:spcBef>
              <a:defRPr sz="1200">
                <a:solidFill>
                  <a:schemeClr val="tx1"/>
                </a:solidFill>
                <a:latin typeface="Times New Roman" panose="02020603050405020304" pitchFamily="18" charset="0"/>
              </a:defRPr>
            </a:lvl5pPr>
            <a:lvl6pPr marL="2514600" indent="-228600" defTabSz="9667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667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667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667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6BC51E8-8FA7-4644-8804-8700CBF3D8A0}" type="slidenum">
              <a:rPr lang="en-US" altLang="en-US" smtClean="0">
                <a:latin typeface="Lucida Bright" panose="02040602050505020304" pitchFamily="18" charset="0"/>
              </a:rPr>
              <a:pPr>
                <a:spcBef>
                  <a:spcPct val="0"/>
                </a:spcBef>
              </a:pPr>
              <a:t>46</a:t>
            </a:fld>
            <a:endParaRPr lang="en-US" altLang="en-US">
              <a:latin typeface="Lucida Bright" panose="02040602050505020304" pitchFamily="18" charset="0"/>
            </a:endParaRPr>
          </a:p>
        </p:txBody>
      </p:sp>
      <p:sp>
        <p:nvSpPr>
          <p:cNvPr id="162819" name="Rectangle 2"/>
          <p:cNvSpPr>
            <a:spLocks noGrp="1" noRot="1" noChangeAspect="1" noChangeArrowheads="1" noTextEdit="1"/>
          </p:cNvSpPr>
          <p:nvPr>
            <p:ph type="sldImg"/>
          </p:nvPr>
        </p:nvSpPr>
        <p:spPr>
          <a:xfrm>
            <a:off x="1258888" y="720725"/>
            <a:ext cx="4799012" cy="3598863"/>
          </a:xfrm>
          <a:ln/>
        </p:spPr>
      </p:sp>
      <p:sp>
        <p:nvSpPr>
          <p:cNvPr id="162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85" tIns="47542" rIns="95085" bIns="47542"/>
          <a:lstStyle/>
          <a:p>
            <a:pPr eaLnBrk="1" hangingPunct="1"/>
            <a:endParaRPr lang="en-US" altLang="en-US"/>
          </a:p>
        </p:txBody>
      </p:sp>
    </p:spTree>
    <p:extLst>
      <p:ext uri="{BB962C8B-B14F-4D97-AF65-F5344CB8AC3E}">
        <p14:creationId xmlns:p14="http://schemas.microsoft.com/office/powerpoint/2010/main" val="2859837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Times New Roman" panose="02020603050405020304" pitchFamily="18" charset="0"/>
              </a:defRPr>
            </a:lvl1pPr>
            <a:lvl2pPr marL="742950" indent="-285750" defTabSz="966788">
              <a:spcBef>
                <a:spcPct val="30000"/>
              </a:spcBef>
              <a:defRPr sz="1200">
                <a:solidFill>
                  <a:schemeClr val="tx1"/>
                </a:solidFill>
                <a:latin typeface="Times New Roman" panose="02020603050405020304" pitchFamily="18" charset="0"/>
              </a:defRPr>
            </a:lvl2pPr>
            <a:lvl3pPr marL="1143000" indent="-228600" defTabSz="966788">
              <a:spcBef>
                <a:spcPct val="30000"/>
              </a:spcBef>
              <a:defRPr sz="1200">
                <a:solidFill>
                  <a:schemeClr val="tx1"/>
                </a:solidFill>
                <a:latin typeface="Times New Roman" panose="02020603050405020304" pitchFamily="18" charset="0"/>
              </a:defRPr>
            </a:lvl3pPr>
            <a:lvl4pPr marL="1600200" indent="-228600" defTabSz="966788">
              <a:spcBef>
                <a:spcPct val="30000"/>
              </a:spcBef>
              <a:defRPr sz="1200">
                <a:solidFill>
                  <a:schemeClr val="tx1"/>
                </a:solidFill>
                <a:latin typeface="Times New Roman" panose="02020603050405020304" pitchFamily="18" charset="0"/>
              </a:defRPr>
            </a:lvl4pPr>
            <a:lvl5pPr marL="2057400" indent="-228600" defTabSz="966788">
              <a:spcBef>
                <a:spcPct val="30000"/>
              </a:spcBef>
              <a:defRPr sz="1200">
                <a:solidFill>
                  <a:schemeClr val="tx1"/>
                </a:solidFill>
                <a:latin typeface="Times New Roman" panose="02020603050405020304" pitchFamily="18" charset="0"/>
              </a:defRPr>
            </a:lvl5pPr>
            <a:lvl6pPr marL="2514600" indent="-228600" defTabSz="9667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667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667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667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FCBB4A9-844A-4358-B564-B56B55AB61C2}" type="slidenum">
              <a:rPr lang="en-US" altLang="en-US" smtClean="0">
                <a:latin typeface="Lucida Bright" panose="02040602050505020304" pitchFamily="18" charset="0"/>
              </a:rPr>
              <a:pPr>
                <a:spcBef>
                  <a:spcPct val="0"/>
                </a:spcBef>
              </a:pPr>
              <a:t>47</a:t>
            </a:fld>
            <a:endParaRPr lang="en-US" altLang="en-US">
              <a:latin typeface="Lucida Bright" panose="02040602050505020304" pitchFamily="18" charset="0"/>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94092908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649D42C-4CF4-4CA9-A653-84D627B99B49}" type="slidenum">
              <a:rPr lang="en-US" altLang="en-US" sz="1200" smtClean="0"/>
              <a:pPr/>
              <a:t>48</a:t>
            </a:fld>
            <a:endParaRPr lang="en-US" altLang="en-US" sz="120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67815961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98E25F4-9481-4D33-A0A9-F1C13D09C65F}" type="slidenum">
              <a:rPr lang="en-US" altLang="en-US" smtClean="0"/>
              <a:pPr>
                <a:spcBef>
                  <a:spcPct val="0"/>
                </a:spcBef>
              </a:pPr>
              <a:t>49</a:t>
            </a:fld>
            <a:endParaRPr lang="en-US" altLang="en-US"/>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36822376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0AD0A21-4090-4C31-BA67-8EC03E779DCE}" type="slidenum">
              <a:rPr lang="en-US" altLang="en-US" smtClean="0"/>
              <a:pPr>
                <a:spcBef>
                  <a:spcPct val="0"/>
                </a:spcBef>
              </a:pPr>
              <a:t>50</a:t>
            </a:fld>
            <a:endParaRPr lang="en-US" altLang="en-US"/>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316387446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4FE728-A44E-92F7-F0F7-A09D0F367944}"/>
            </a:ext>
          </a:extLst>
        </p:cNvPr>
        <p:cNvGrpSpPr/>
        <p:nvPr/>
      </p:nvGrpSpPr>
      <p:grpSpPr>
        <a:xfrm>
          <a:off x="0" y="0"/>
          <a:ext cx="0" cy="0"/>
          <a:chOff x="0" y="0"/>
          <a:chExt cx="0" cy="0"/>
        </a:xfrm>
      </p:grpSpPr>
      <p:sp>
        <p:nvSpPr>
          <p:cNvPr id="70658" name="Rectangle 7">
            <a:extLst>
              <a:ext uri="{FF2B5EF4-FFF2-40B4-BE49-F238E27FC236}">
                <a16:creationId xmlns:a16="http://schemas.microsoft.com/office/drawing/2014/main" id="{39D7FE96-DA0D-5F29-6E67-EE18BD7EEC1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C474A7F-81CE-4CB3-9DFE-743C512621C6}" type="slidenum">
              <a:rPr lang="en-US" altLang="en-US" smtClean="0"/>
              <a:pPr>
                <a:spcBef>
                  <a:spcPct val="0"/>
                </a:spcBef>
              </a:pPr>
              <a:t>51</a:t>
            </a:fld>
            <a:endParaRPr lang="en-US" altLang="en-US"/>
          </a:p>
        </p:txBody>
      </p:sp>
      <p:sp>
        <p:nvSpPr>
          <p:cNvPr id="70659" name="Rectangle 2">
            <a:extLst>
              <a:ext uri="{FF2B5EF4-FFF2-40B4-BE49-F238E27FC236}">
                <a16:creationId xmlns:a16="http://schemas.microsoft.com/office/drawing/2014/main" id="{468959AE-DD70-E333-8BC2-94B9EC1A6D80}"/>
              </a:ext>
            </a:extLst>
          </p:cNvPr>
          <p:cNvSpPr>
            <a:spLocks noGrp="1" noRot="1" noChangeAspect="1" noChangeArrowheads="1" noTextEdit="1"/>
          </p:cNvSpPr>
          <p:nvPr>
            <p:ph type="sldImg"/>
          </p:nvPr>
        </p:nvSpPr>
        <p:spPr>
          <a:ln/>
        </p:spPr>
      </p:sp>
      <p:sp>
        <p:nvSpPr>
          <p:cNvPr id="70660" name="Rectangle 3">
            <a:extLst>
              <a:ext uri="{FF2B5EF4-FFF2-40B4-BE49-F238E27FC236}">
                <a16:creationId xmlns:a16="http://schemas.microsoft.com/office/drawing/2014/main" id="{51A24EBC-0558-A8C2-AEAB-D5D7F5BB516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02228329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1E8C6-3513-B76E-8356-7B8FF5671708}"/>
            </a:ext>
          </a:extLst>
        </p:cNvPr>
        <p:cNvGrpSpPr/>
        <p:nvPr/>
      </p:nvGrpSpPr>
      <p:grpSpPr>
        <a:xfrm>
          <a:off x="0" y="0"/>
          <a:ext cx="0" cy="0"/>
          <a:chOff x="0" y="0"/>
          <a:chExt cx="0" cy="0"/>
        </a:xfrm>
      </p:grpSpPr>
      <p:sp>
        <p:nvSpPr>
          <p:cNvPr id="70658" name="Rectangle 7">
            <a:extLst>
              <a:ext uri="{FF2B5EF4-FFF2-40B4-BE49-F238E27FC236}">
                <a16:creationId xmlns:a16="http://schemas.microsoft.com/office/drawing/2014/main" id="{5DF6ED9D-23A1-2A35-C186-7198015E242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C474A7F-81CE-4CB3-9DFE-743C512621C6}" type="slidenum">
              <a:rPr lang="en-US" altLang="en-US" smtClean="0"/>
              <a:pPr>
                <a:spcBef>
                  <a:spcPct val="0"/>
                </a:spcBef>
              </a:pPr>
              <a:t>52</a:t>
            </a:fld>
            <a:endParaRPr lang="en-US" altLang="en-US"/>
          </a:p>
        </p:txBody>
      </p:sp>
      <p:sp>
        <p:nvSpPr>
          <p:cNvPr id="70659" name="Rectangle 2">
            <a:extLst>
              <a:ext uri="{FF2B5EF4-FFF2-40B4-BE49-F238E27FC236}">
                <a16:creationId xmlns:a16="http://schemas.microsoft.com/office/drawing/2014/main" id="{5395B9ED-7C78-314E-652B-CE6BE8EECADC}"/>
              </a:ext>
            </a:extLst>
          </p:cNvPr>
          <p:cNvSpPr>
            <a:spLocks noGrp="1" noRot="1" noChangeAspect="1" noChangeArrowheads="1" noTextEdit="1"/>
          </p:cNvSpPr>
          <p:nvPr>
            <p:ph type="sldImg"/>
          </p:nvPr>
        </p:nvSpPr>
        <p:spPr>
          <a:ln/>
        </p:spPr>
      </p:sp>
      <p:sp>
        <p:nvSpPr>
          <p:cNvPr id="70660" name="Rectangle 3">
            <a:extLst>
              <a:ext uri="{FF2B5EF4-FFF2-40B4-BE49-F238E27FC236}">
                <a16:creationId xmlns:a16="http://schemas.microsoft.com/office/drawing/2014/main" id="{3A7D8D17-7F15-0E5D-D409-377D1FFDD61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21666424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539A47-BFC3-31E6-F1B7-D756F60B6256}"/>
            </a:ext>
          </a:extLst>
        </p:cNvPr>
        <p:cNvGrpSpPr/>
        <p:nvPr/>
      </p:nvGrpSpPr>
      <p:grpSpPr>
        <a:xfrm>
          <a:off x="0" y="0"/>
          <a:ext cx="0" cy="0"/>
          <a:chOff x="0" y="0"/>
          <a:chExt cx="0" cy="0"/>
        </a:xfrm>
      </p:grpSpPr>
      <p:sp>
        <p:nvSpPr>
          <p:cNvPr id="70658" name="Rectangle 7">
            <a:extLst>
              <a:ext uri="{FF2B5EF4-FFF2-40B4-BE49-F238E27FC236}">
                <a16:creationId xmlns:a16="http://schemas.microsoft.com/office/drawing/2014/main" id="{F73A7B0D-AF14-B31B-7BF3-A22CF190E5E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C474A7F-81CE-4CB3-9DFE-743C512621C6}" type="slidenum">
              <a:rPr lang="en-US" altLang="en-US" smtClean="0"/>
              <a:pPr>
                <a:spcBef>
                  <a:spcPct val="0"/>
                </a:spcBef>
              </a:pPr>
              <a:t>53</a:t>
            </a:fld>
            <a:endParaRPr lang="en-US" altLang="en-US"/>
          </a:p>
        </p:txBody>
      </p:sp>
      <p:sp>
        <p:nvSpPr>
          <p:cNvPr id="70659" name="Rectangle 2">
            <a:extLst>
              <a:ext uri="{FF2B5EF4-FFF2-40B4-BE49-F238E27FC236}">
                <a16:creationId xmlns:a16="http://schemas.microsoft.com/office/drawing/2014/main" id="{1234ACB5-8BB5-9135-0083-5E047EA9221B}"/>
              </a:ext>
            </a:extLst>
          </p:cNvPr>
          <p:cNvSpPr>
            <a:spLocks noGrp="1" noRot="1" noChangeAspect="1" noChangeArrowheads="1" noTextEdit="1"/>
          </p:cNvSpPr>
          <p:nvPr>
            <p:ph type="sldImg"/>
          </p:nvPr>
        </p:nvSpPr>
        <p:spPr>
          <a:ln/>
        </p:spPr>
      </p:sp>
      <p:sp>
        <p:nvSpPr>
          <p:cNvPr id="70660" name="Rectangle 3">
            <a:extLst>
              <a:ext uri="{FF2B5EF4-FFF2-40B4-BE49-F238E27FC236}">
                <a16:creationId xmlns:a16="http://schemas.microsoft.com/office/drawing/2014/main" id="{25E761C0-2CF3-8F3E-2B91-425A3BF4197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94815289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471814B-C2BA-49C6-9550-1CD863B5CC72}" type="slidenum">
              <a:rPr lang="en-US" altLang="en-US" smtClean="0"/>
              <a:pPr>
                <a:spcBef>
                  <a:spcPct val="0"/>
                </a:spcBef>
              </a:pPr>
              <a:t>54</a:t>
            </a:fld>
            <a:endParaRPr lang="en-US" altLang="en-US"/>
          </a:p>
        </p:txBody>
      </p:sp>
      <p:sp>
        <p:nvSpPr>
          <p:cNvPr id="138243" name="Rectangle 2"/>
          <p:cNvSpPr>
            <a:spLocks noGrp="1" noRot="1" noChangeAspect="1" noChangeArrowheads="1" noTextEdit="1"/>
          </p:cNvSpPr>
          <p:nvPr>
            <p:ph type="sldImg"/>
          </p:nvPr>
        </p:nvSpPr>
        <p:spPr>
          <a:solidFill>
            <a:srgbClr val="FFFFFF"/>
          </a:solidFill>
          <a:ln/>
        </p:spPr>
      </p:sp>
      <p:sp>
        <p:nvSpPr>
          <p:cNvPr id="13824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a:p>
        </p:txBody>
      </p:sp>
    </p:spTree>
    <p:extLst>
      <p:ext uri="{BB962C8B-B14F-4D97-AF65-F5344CB8AC3E}">
        <p14:creationId xmlns:p14="http://schemas.microsoft.com/office/powerpoint/2010/main" val="141819123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BD6FE-4CAE-461D-1E44-C49C0C583FF4}"/>
            </a:ext>
          </a:extLst>
        </p:cNvPr>
        <p:cNvGrpSpPr/>
        <p:nvPr/>
      </p:nvGrpSpPr>
      <p:grpSpPr>
        <a:xfrm>
          <a:off x="0" y="0"/>
          <a:ext cx="0" cy="0"/>
          <a:chOff x="0" y="0"/>
          <a:chExt cx="0" cy="0"/>
        </a:xfrm>
      </p:grpSpPr>
      <p:sp>
        <p:nvSpPr>
          <p:cNvPr id="32770" name="Rectangle 7">
            <a:extLst>
              <a:ext uri="{FF2B5EF4-FFF2-40B4-BE49-F238E27FC236}">
                <a16:creationId xmlns:a16="http://schemas.microsoft.com/office/drawing/2014/main" id="{C3253EF2-8081-02A0-1023-9170A5BF08B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2950" indent="-285750" defTabSz="928688">
              <a:spcBef>
                <a:spcPct val="30000"/>
              </a:spcBef>
              <a:defRPr sz="1200">
                <a:solidFill>
                  <a:schemeClr val="tx1"/>
                </a:solidFill>
                <a:latin typeface="Times New Roman" panose="02020603050405020304" pitchFamily="18" charset="0"/>
              </a:defRPr>
            </a:lvl2pPr>
            <a:lvl3pPr marL="1143000" indent="-228600" defTabSz="928688">
              <a:spcBef>
                <a:spcPct val="30000"/>
              </a:spcBef>
              <a:defRPr sz="1200">
                <a:solidFill>
                  <a:schemeClr val="tx1"/>
                </a:solidFill>
                <a:latin typeface="Times New Roman" panose="02020603050405020304" pitchFamily="18" charset="0"/>
              </a:defRPr>
            </a:lvl3pPr>
            <a:lvl4pPr marL="1600200" indent="-228600" defTabSz="928688">
              <a:spcBef>
                <a:spcPct val="30000"/>
              </a:spcBef>
              <a:defRPr sz="1200">
                <a:solidFill>
                  <a:schemeClr val="tx1"/>
                </a:solidFill>
                <a:latin typeface="Times New Roman" panose="02020603050405020304" pitchFamily="18" charset="0"/>
              </a:defRPr>
            </a:lvl4pPr>
            <a:lvl5pPr marL="2057400" indent="-228600" defTabSz="928688">
              <a:spcBef>
                <a:spcPct val="30000"/>
              </a:spcBef>
              <a:defRPr sz="1200">
                <a:solidFill>
                  <a:schemeClr val="tx1"/>
                </a:solidFill>
                <a:latin typeface="Times New Roman" panose="02020603050405020304" pitchFamily="18" charset="0"/>
              </a:defRPr>
            </a:lvl5pPr>
            <a:lvl6pPr marL="2514600" indent="-228600"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ED4E684-49FE-40BA-985C-4515A5F9ACD8}" type="slidenum">
              <a:rPr lang="en-US" smtClean="0">
                <a:latin typeface="Lucida Bright" panose="02040602050505020304" pitchFamily="18" charset="0"/>
              </a:rPr>
              <a:pPr>
                <a:spcBef>
                  <a:spcPct val="0"/>
                </a:spcBef>
              </a:pPr>
              <a:t>55</a:t>
            </a:fld>
            <a:endParaRPr lang="en-US">
              <a:latin typeface="Lucida Bright" panose="02040602050505020304" pitchFamily="18" charset="0"/>
            </a:endParaRPr>
          </a:p>
        </p:txBody>
      </p:sp>
      <p:sp>
        <p:nvSpPr>
          <p:cNvPr id="32771" name="Rectangle 2">
            <a:extLst>
              <a:ext uri="{FF2B5EF4-FFF2-40B4-BE49-F238E27FC236}">
                <a16:creationId xmlns:a16="http://schemas.microsoft.com/office/drawing/2014/main" id="{2E426A57-F7D1-A734-41EF-3906F473E4E6}"/>
              </a:ext>
            </a:extLst>
          </p:cNvPr>
          <p:cNvSpPr>
            <a:spLocks noGrp="1" noRot="1" noChangeAspect="1" noChangeArrowheads="1" noTextEdit="1"/>
          </p:cNvSpPr>
          <p:nvPr>
            <p:ph type="sldImg"/>
          </p:nvPr>
        </p:nvSpPr>
        <p:spPr>
          <a:xfrm>
            <a:off x="1174750" y="696913"/>
            <a:ext cx="4637088" cy="3479800"/>
          </a:xfrm>
          <a:ln/>
        </p:spPr>
      </p:sp>
      <p:sp>
        <p:nvSpPr>
          <p:cNvPr id="32772" name="Rectangle 3">
            <a:extLst>
              <a:ext uri="{FF2B5EF4-FFF2-40B4-BE49-F238E27FC236}">
                <a16:creationId xmlns:a16="http://schemas.microsoft.com/office/drawing/2014/main" id="{7CD9F5ED-E76D-E629-47BB-21C679DFD2E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227271544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Times New Roman" panose="02020603050405020304" pitchFamily="18" charset="0"/>
              </a:defRPr>
            </a:lvl1pPr>
            <a:lvl2pPr marL="742950" indent="-285750" defTabSz="966788">
              <a:spcBef>
                <a:spcPct val="30000"/>
              </a:spcBef>
              <a:defRPr sz="1200">
                <a:solidFill>
                  <a:schemeClr val="tx1"/>
                </a:solidFill>
                <a:latin typeface="Times New Roman" panose="02020603050405020304" pitchFamily="18" charset="0"/>
              </a:defRPr>
            </a:lvl2pPr>
            <a:lvl3pPr marL="1143000" indent="-228600" defTabSz="966788">
              <a:spcBef>
                <a:spcPct val="30000"/>
              </a:spcBef>
              <a:defRPr sz="1200">
                <a:solidFill>
                  <a:schemeClr val="tx1"/>
                </a:solidFill>
                <a:latin typeface="Times New Roman" panose="02020603050405020304" pitchFamily="18" charset="0"/>
              </a:defRPr>
            </a:lvl3pPr>
            <a:lvl4pPr marL="1600200" indent="-228600" defTabSz="966788">
              <a:spcBef>
                <a:spcPct val="30000"/>
              </a:spcBef>
              <a:defRPr sz="1200">
                <a:solidFill>
                  <a:schemeClr val="tx1"/>
                </a:solidFill>
                <a:latin typeface="Times New Roman" panose="02020603050405020304" pitchFamily="18" charset="0"/>
              </a:defRPr>
            </a:lvl4pPr>
            <a:lvl5pPr marL="2057400" indent="-228600" defTabSz="966788">
              <a:spcBef>
                <a:spcPct val="30000"/>
              </a:spcBef>
              <a:defRPr sz="1200">
                <a:solidFill>
                  <a:schemeClr val="tx1"/>
                </a:solidFill>
                <a:latin typeface="Times New Roman" panose="02020603050405020304" pitchFamily="18" charset="0"/>
              </a:defRPr>
            </a:lvl5pPr>
            <a:lvl6pPr marL="2514600" indent="-228600" defTabSz="9667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667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667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667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FCBB4A9-844A-4358-B564-B56B55AB61C2}" type="slidenum">
              <a:rPr lang="en-US" altLang="en-US" smtClean="0">
                <a:latin typeface="Lucida Bright" panose="02040602050505020304" pitchFamily="18" charset="0"/>
              </a:rPr>
              <a:pPr>
                <a:spcBef>
                  <a:spcPct val="0"/>
                </a:spcBef>
              </a:pPr>
              <a:t>56</a:t>
            </a:fld>
            <a:endParaRPr lang="en-US" altLang="en-US">
              <a:latin typeface="Lucida Bright" panose="02040602050505020304" pitchFamily="18" charset="0"/>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63945590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7683A90-9747-4CF8-8691-EA650E75C8C6}" type="slidenum">
              <a:rPr lang="en-US" altLang="en-US" smtClean="0"/>
              <a:pPr>
                <a:spcBef>
                  <a:spcPct val="0"/>
                </a:spcBef>
              </a:pPr>
              <a:t>57</a:t>
            </a:fld>
            <a:endParaRPr lang="en-US" altLang="en-US"/>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8254498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755593-235E-8BF7-38D4-49C81F9AC5F1}"/>
            </a:ext>
          </a:extLst>
        </p:cNvPr>
        <p:cNvGrpSpPr/>
        <p:nvPr/>
      </p:nvGrpSpPr>
      <p:grpSpPr>
        <a:xfrm>
          <a:off x="0" y="0"/>
          <a:ext cx="0" cy="0"/>
          <a:chOff x="0" y="0"/>
          <a:chExt cx="0" cy="0"/>
        </a:xfrm>
      </p:grpSpPr>
      <p:sp>
        <p:nvSpPr>
          <p:cNvPr id="75778" name="Rectangle 7">
            <a:extLst>
              <a:ext uri="{FF2B5EF4-FFF2-40B4-BE49-F238E27FC236}">
                <a16:creationId xmlns:a16="http://schemas.microsoft.com/office/drawing/2014/main" id="{38646A96-DE68-D2E5-3502-0BFE1E26CCD1}"/>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7683A90-9747-4CF8-8691-EA650E75C8C6}" type="slidenum">
              <a:rPr lang="en-US" altLang="en-US" smtClean="0"/>
              <a:pPr>
                <a:spcBef>
                  <a:spcPct val="0"/>
                </a:spcBef>
              </a:pPr>
              <a:t>61</a:t>
            </a:fld>
            <a:endParaRPr lang="en-US" altLang="en-US"/>
          </a:p>
        </p:txBody>
      </p:sp>
      <p:sp>
        <p:nvSpPr>
          <p:cNvPr id="75779" name="Rectangle 2">
            <a:extLst>
              <a:ext uri="{FF2B5EF4-FFF2-40B4-BE49-F238E27FC236}">
                <a16:creationId xmlns:a16="http://schemas.microsoft.com/office/drawing/2014/main" id="{7709B6EC-FC12-53E0-39FD-8FC2FC42A00B}"/>
              </a:ext>
            </a:extLst>
          </p:cNvPr>
          <p:cNvSpPr>
            <a:spLocks noGrp="1" noRot="1" noChangeAspect="1" noChangeArrowheads="1" noTextEdit="1"/>
          </p:cNvSpPr>
          <p:nvPr>
            <p:ph type="sldImg"/>
          </p:nvPr>
        </p:nvSpPr>
        <p:spPr>
          <a:ln/>
        </p:spPr>
      </p:sp>
      <p:sp>
        <p:nvSpPr>
          <p:cNvPr id="75780" name="Rectangle 3">
            <a:extLst>
              <a:ext uri="{FF2B5EF4-FFF2-40B4-BE49-F238E27FC236}">
                <a16:creationId xmlns:a16="http://schemas.microsoft.com/office/drawing/2014/main" id="{01E6879F-5ABE-F267-96F6-8BE0649BE88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76505810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Times New Roman" panose="02020603050405020304" pitchFamily="18" charset="0"/>
              </a:defRPr>
            </a:lvl1pPr>
            <a:lvl2pPr marL="742950" indent="-285750" defTabSz="966788">
              <a:spcBef>
                <a:spcPct val="30000"/>
              </a:spcBef>
              <a:defRPr sz="1200">
                <a:solidFill>
                  <a:schemeClr val="tx1"/>
                </a:solidFill>
                <a:latin typeface="Times New Roman" panose="02020603050405020304" pitchFamily="18" charset="0"/>
              </a:defRPr>
            </a:lvl2pPr>
            <a:lvl3pPr marL="1143000" indent="-228600" defTabSz="966788">
              <a:spcBef>
                <a:spcPct val="30000"/>
              </a:spcBef>
              <a:defRPr sz="1200">
                <a:solidFill>
                  <a:schemeClr val="tx1"/>
                </a:solidFill>
                <a:latin typeface="Times New Roman" panose="02020603050405020304" pitchFamily="18" charset="0"/>
              </a:defRPr>
            </a:lvl3pPr>
            <a:lvl4pPr marL="1600200" indent="-228600" defTabSz="966788">
              <a:spcBef>
                <a:spcPct val="30000"/>
              </a:spcBef>
              <a:defRPr sz="1200">
                <a:solidFill>
                  <a:schemeClr val="tx1"/>
                </a:solidFill>
                <a:latin typeface="Times New Roman" panose="02020603050405020304" pitchFamily="18" charset="0"/>
              </a:defRPr>
            </a:lvl4pPr>
            <a:lvl5pPr marL="2057400" indent="-228600" defTabSz="966788">
              <a:spcBef>
                <a:spcPct val="30000"/>
              </a:spcBef>
              <a:defRPr sz="1200">
                <a:solidFill>
                  <a:schemeClr val="tx1"/>
                </a:solidFill>
                <a:latin typeface="Times New Roman" panose="02020603050405020304" pitchFamily="18" charset="0"/>
              </a:defRPr>
            </a:lvl5pPr>
            <a:lvl6pPr marL="2514600" indent="-228600" defTabSz="9667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667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667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667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FCBB4A9-844A-4358-B564-B56B55AB61C2}" type="slidenum">
              <a:rPr lang="en-US" altLang="en-US" smtClean="0">
                <a:latin typeface="Lucida Bright" panose="02040602050505020304" pitchFamily="18" charset="0"/>
              </a:rPr>
              <a:pPr>
                <a:spcBef>
                  <a:spcPct val="0"/>
                </a:spcBef>
              </a:pPr>
              <a:t>63</a:t>
            </a:fld>
            <a:endParaRPr lang="en-US" altLang="en-US">
              <a:latin typeface="Lucida Bright" panose="02040602050505020304" pitchFamily="18" charset="0"/>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91236692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01A6B86-ED36-46A0-A96F-E59774312668}" type="slidenum">
              <a:rPr lang="en-US" altLang="en-US" smtClean="0"/>
              <a:pPr>
                <a:spcBef>
                  <a:spcPct val="0"/>
                </a:spcBef>
              </a:pPr>
              <a:t>65</a:t>
            </a:fld>
            <a:endParaRPr lang="en-US" altLang="en-US"/>
          </a:p>
        </p:txBody>
      </p:sp>
      <p:sp>
        <p:nvSpPr>
          <p:cNvPr id="150531" name="Rectangle 2"/>
          <p:cNvSpPr>
            <a:spLocks noGrp="1" noRot="1" noChangeAspect="1" noChangeArrowheads="1" noTextEdit="1"/>
          </p:cNvSpPr>
          <p:nvPr>
            <p:ph type="sldImg"/>
          </p:nvPr>
        </p:nvSpPr>
        <p:spPr>
          <a:solidFill>
            <a:srgbClr val="FFFFFF"/>
          </a:solidFill>
          <a:ln/>
        </p:spPr>
      </p:sp>
      <p:sp>
        <p:nvSpPr>
          <p:cNvPr id="15053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a:p>
        </p:txBody>
      </p:sp>
    </p:spTree>
    <p:extLst>
      <p:ext uri="{BB962C8B-B14F-4D97-AF65-F5344CB8AC3E}">
        <p14:creationId xmlns:p14="http://schemas.microsoft.com/office/powerpoint/2010/main" val="202065499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5378924-A0BA-49D2-9C9E-94D1DDF489BF}" type="slidenum">
              <a:rPr lang="en-US" altLang="en-US" smtClean="0"/>
              <a:pPr>
                <a:spcBef>
                  <a:spcPct val="0"/>
                </a:spcBef>
              </a:pPr>
              <a:t>66</a:t>
            </a:fld>
            <a:endParaRPr lang="en-US" altLang="en-US"/>
          </a:p>
        </p:txBody>
      </p:sp>
      <p:sp>
        <p:nvSpPr>
          <p:cNvPr id="142339" name="Rectangle 2"/>
          <p:cNvSpPr>
            <a:spLocks noGrp="1" noRot="1" noChangeAspect="1" noChangeArrowheads="1" noTextEdit="1"/>
          </p:cNvSpPr>
          <p:nvPr>
            <p:ph type="sldImg"/>
          </p:nvPr>
        </p:nvSpPr>
        <p:spPr>
          <a:solidFill>
            <a:srgbClr val="FFFFFF"/>
          </a:solidFill>
          <a:ln/>
        </p:spPr>
      </p:sp>
      <p:sp>
        <p:nvSpPr>
          <p:cNvPr id="14234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a:p>
        </p:txBody>
      </p:sp>
    </p:spTree>
    <p:extLst>
      <p:ext uri="{BB962C8B-B14F-4D97-AF65-F5344CB8AC3E}">
        <p14:creationId xmlns:p14="http://schemas.microsoft.com/office/powerpoint/2010/main" val="397601125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471814B-C2BA-49C6-9550-1CD863B5CC72}" type="slidenum">
              <a:rPr lang="en-US" altLang="en-US" smtClean="0"/>
              <a:pPr>
                <a:spcBef>
                  <a:spcPct val="0"/>
                </a:spcBef>
              </a:pPr>
              <a:t>67</a:t>
            </a:fld>
            <a:endParaRPr lang="en-US" altLang="en-US"/>
          </a:p>
        </p:txBody>
      </p:sp>
      <p:sp>
        <p:nvSpPr>
          <p:cNvPr id="138243" name="Rectangle 2"/>
          <p:cNvSpPr>
            <a:spLocks noGrp="1" noRot="1" noChangeAspect="1" noChangeArrowheads="1" noTextEdit="1"/>
          </p:cNvSpPr>
          <p:nvPr>
            <p:ph type="sldImg"/>
          </p:nvPr>
        </p:nvSpPr>
        <p:spPr>
          <a:solidFill>
            <a:srgbClr val="FFFFFF"/>
          </a:solidFill>
          <a:ln/>
        </p:spPr>
      </p:sp>
      <p:sp>
        <p:nvSpPr>
          <p:cNvPr id="138244"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a:p>
        </p:txBody>
      </p:sp>
    </p:spTree>
    <p:extLst>
      <p:ext uri="{BB962C8B-B14F-4D97-AF65-F5344CB8AC3E}">
        <p14:creationId xmlns:p14="http://schemas.microsoft.com/office/powerpoint/2010/main" val="56398205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2950" indent="-285750" defTabSz="928688">
              <a:spcBef>
                <a:spcPct val="30000"/>
              </a:spcBef>
              <a:defRPr sz="1200">
                <a:solidFill>
                  <a:schemeClr val="tx1"/>
                </a:solidFill>
                <a:latin typeface="Times New Roman" panose="02020603050405020304" pitchFamily="18" charset="0"/>
              </a:defRPr>
            </a:lvl2pPr>
            <a:lvl3pPr marL="1143000" indent="-228600" defTabSz="928688">
              <a:spcBef>
                <a:spcPct val="30000"/>
              </a:spcBef>
              <a:defRPr sz="1200">
                <a:solidFill>
                  <a:schemeClr val="tx1"/>
                </a:solidFill>
                <a:latin typeface="Times New Roman" panose="02020603050405020304" pitchFamily="18" charset="0"/>
              </a:defRPr>
            </a:lvl3pPr>
            <a:lvl4pPr marL="1600200" indent="-228600" defTabSz="928688">
              <a:spcBef>
                <a:spcPct val="30000"/>
              </a:spcBef>
              <a:defRPr sz="1200">
                <a:solidFill>
                  <a:schemeClr val="tx1"/>
                </a:solidFill>
                <a:latin typeface="Times New Roman" panose="02020603050405020304" pitchFamily="18" charset="0"/>
              </a:defRPr>
            </a:lvl4pPr>
            <a:lvl5pPr marL="2057400" indent="-228600" defTabSz="928688">
              <a:spcBef>
                <a:spcPct val="30000"/>
              </a:spcBef>
              <a:defRPr sz="1200">
                <a:solidFill>
                  <a:schemeClr val="tx1"/>
                </a:solidFill>
                <a:latin typeface="Times New Roman" panose="02020603050405020304" pitchFamily="18" charset="0"/>
              </a:defRPr>
            </a:lvl5pPr>
            <a:lvl6pPr marL="2514600" indent="-228600"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5C9DBF8-6E05-4187-BDA8-71792F702401}" type="slidenum">
              <a:rPr lang="en-US" altLang="en-US" smtClean="0">
                <a:latin typeface="Lucida Bright" panose="02040602050505020304" pitchFamily="18" charset="0"/>
              </a:rPr>
              <a:pPr>
                <a:spcBef>
                  <a:spcPct val="0"/>
                </a:spcBef>
              </a:pPr>
              <a:t>69</a:t>
            </a:fld>
            <a:endParaRPr lang="en-US" altLang="en-US">
              <a:latin typeface="Lucida Bright" panose="02040602050505020304" pitchFamily="18" charset="0"/>
            </a:endParaRPr>
          </a:p>
        </p:txBody>
      </p:sp>
      <p:sp>
        <p:nvSpPr>
          <p:cNvPr id="62467" name="Rectangle 2"/>
          <p:cNvSpPr>
            <a:spLocks noGrp="1" noRot="1" noChangeAspect="1" noChangeArrowheads="1" noTextEdit="1"/>
          </p:cNvSpPr>
          <p:nvPr>
            <p:ph type="sldImg"/>
          </p:nvPr>
        </p:nvSpPr>
        <p:spPr>
          <a:xfrm>
            <a:off x="1173163" y="696913"/>
            <a:ext cx="4638675" cy="3479800"/>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53937634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2950" indent="-285750" defTabSz="928688">
              <a:spcBef>
                <a:spcPct val="30000"/>
              </a:spcBef>
              <a:defRPr sz="1200">
                <a:solidFill>
                  <a:schemeClr val="tx1"/>
                </a:solidFill>
                <a:latin typeface="Times New Roman" panose="02020603050405020304" pitchFamily="18" charset="0"/>
              </a:defRPr>
            </a:lvl2pPr>
            <a:lvl3pPr marL="1143000" indent="-228600" defTabSz="928688">
              <a:spcBef>
                <a:spcPct val="30000"/>
              </a:spcBef>
              <a:defRPr sz="1200">
                <a:solidFill>
                  <a:schemeClr val="tx1"/>
                </a:solidFill>
                <a:latin typeface="Times New Roman" panose="02020603050405020304" pitchFamily="18" charset="0"/>
              </a:defRPr>
            </a:lvl3pPr>
            <a:lvl4pPr marL="1600200" indent="-228600" defTabSz="928688">
              <a:spcBef>
                <a:spcPct val="30000"/>
              </a:spcBef>
              <a:defRPr sz="1200">
                <a:solidFill>
                  <a:schemeClr val="tx1"/>
                </a:solidFill>
                <a:latin typeface="Times New Roman" panose="02020603050405020304" pitchFamily="18" charset="0"/>
              </a:defRPr>
            </a:lvl4pPr>
            <a:lvl5pPr marL="2057400" indent="-228600" defTabSz="928688">
              <a:spcBef>
                <a:spcPct val="30000"/>
              </a:spcBef>
              <a:defRPr sz="1200">
                <a:solidFill>
                  <a:schemeClr val="tx1"/>
                </a:solidFill>
                <a:latin typeface="Times New Roman" panose="02020603050405020304" pitchFamily="18" charset="0"/>
              </a:defRPr>
            </a:lvl5pPr>
            <a:lvl6pPr marL="2514600" indent="-228600"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4823F7E-54D4-4EC7-A851-57578B15C0ED}" type="slidenum">
              <a:rPr lang="en-US" altLang="en-US" smtClean="0">
                <a:latin typeface="Lucida Bright" panose="02040602050505020304" pitchFamily="18" charset="0"/>
              </a:rPr>
              <a:pPr>
                <a:spcBef>
                  <a:spcPct val="0"/>
                </a:spcBef>
              </a:pPr>
              <a:t>70</a:t>
            </a:fld>
            <a:endParaRPr lang="en-US" altLang="en-US">
              <a:latin typeface="Lucida Bright" panose="02040602050505020304" pitchFamily="18" charset="0"/>
            </a:endParaRPr>
          </a:p>
        </p:txBody>
      </p:sp>
      <p:sp>
        <p:nvSpPr>
          <p:cNvPr id="49155" name="Rectangle 2"/>
          <p:cNvSpPr>
            <a:spLocks noGrp="1" noRot="1" noChangeAspect="1" noChangeArrowheads="1" noTextEdit="1"/>
          </p:cNvSpPr>
          <p:nvPr>
            <p:ph type="sldImg"/>
          </p:nvPr>
        </p:nvSpPr>
        <p:spPr>
          <a:xfrm>
            <a:off x="1173163" y="696913"/>
            <a:ext cx="4638675" cy="3479800"/>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10024647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D36D8E5-D6FA-4E4F-BB2B-D1BA28959B9B}" type="slidenum">
              <a:rPr lang="en-US" altLang="en-US" smtClean="0"/>
              <a:pPr>
                <a:spcBef>
                  <a:spcPct val="0"/>
                </a:spcBef>
              </a:pPr>
              <a:t>71</a:t>
            </a:fld>
            <a:endParaRPr lang="en-US" altLang="en-US"/>
          </a:p>
        </p:txBody>
      </p:sp>
      <p:sp>
        <p:nvSpPr>
          <p:cNvPr id="191491" name="Rectangle 2"/>
          <p:cNvSpPr>
            <a:spLocks noGrp="1" noRot="1" noChangeAspect="1" noChangeArrowheads="1" noTextEdit="1"/>
          </p:cNvSpPr>
          <p:nvPr>
            <p:ph type="sldImg"/>
          </p:nvPr>
        </p:nvSpPr>
        <p:spPr>
          <a:solidFill>
            <a:srgbClr val="FFFFFF"/>
          </a:solidFill>
          <a:ln/>
        </p:spPr>
      </p:sp>
      <p:sp>
        <p:nvSpPr>
          <p:cNvPr id="19149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a:p>
        </p:txBody>
      </p:sp>
    </p:spTree>
    <p:extLst>
      <p:ext uri="{BB962C8B-B14F-4D97-AF65-F5344CB8AC3E}">
        <p14:creationId xmlns:p14="http://schemas.microsoft.com/office/powerpoint/2010/main" val="83381315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D36D8E5-D6FA-4E4F-BB2B-D1BA28959B9B}" type="slidenum">
              <a:rPr lang="en-US" altLang="en-US" smtClean="0"/>
              <a:pPr>
                <a:spcBef>
                  <a:spcPct val="0"/>
                </a:spcBef>
              </a:pPr>
              <a:t>72</a:t>
            </a:fld>
            <a:endParaRPr lang="en-US" altLang="en-US"/>
          </a:p>
        </p:txBody>
      </p:sp>
      <p:sp>
        <p:nvSpPr>
          <p:cNvPr id="191491" name="Rectangle 2"/>
          <p:cNvSpPr>
            <a:spLocks noGrp="1" noRot="1" noChangeAspect="1" noChangeArrowheads="1" noTextEdit="1"/>
          </p:cNvSpPr>
          <p:nvPr>
            <p:ph type="sldImg"/>
          </p:nvPr>
        </p:nvSpPr>
        <p:spPr>
          <a:solidFill>
            <a:srgbClr val="FFFFFF"/>
          </a:solidFill>
          <a:ln/>
        </p:spPr>
      </p:sp>
      <p:sp>
        <p:nvSpPr>
          <p:cNvPr id="19149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altLang="en-US"/>
          </a:p>
        </p:txBody>
      </p:sp>
    </p:spTree>
    <p:extLst>
      <p:ext uri="{BB962C8B-B14F-4D97-AF65-F5344CB8AC3E}">
        <p14:creationId xmlns:p14="http://schemas.microsoft.com/office/powerpoint/2010/main" val="16436677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7481071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029346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6899528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85800" y="685800"/>
            <a:ext cx="38100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685800"/>
            <a:ext cx="38100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593158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779171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9827551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84991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6731180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0170116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372104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21362"/>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213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157908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shadeToTitle="1">
        <a:gradFill rotWithShape="0">
          <a:gsLst>
            <a:gs pos="0">
              <a:srgbClr val="00002F"/>
            </a:gs>
            <a:gs pos="100000">
              <a:schemeClr val="bg1"/>
            </a:gs>
          </a:gsLst>
          <a:path path="shape">
            <a:fillToRect l="50000" t="50000" r="50000" b="50000"/>
          </a:path>
        </a:gra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685800" y="685800"/>
            <a:ext cx="7772400"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graphicFrame>
        <p:nvGraphicFramePr>
          <p:cNvPr id="1038" name="Group 14"/>
          <p:cNvGraphicFramePr>
            <a:graphicFrameLocks noGrp="1"/>
          </p:cNvGraphicFramePr>
          <p:nvPr/>
        </p:nvGraphicFramePr>
        <p:xfrm>
          <a:off x="261938" y="366713"/>
          <a:ext cx="8534400" cy="6248400"/>
        </p:xfrm>
        <a:graphic>
          <a:graphicData uri="http://schemas.openxmlformats.org/drawingml/2006/table">
            <a:tbl>
              <a:tblPr/>
              <a:tblGrid>
                <a:gridCol w="8534400">
                  <a:extLst>
                    <a:ext uri="{9D8B030D-6E8A-4147-A177-3AD203B41FA5}">
                      <a16:colId xmlns:a16="http://schemas.microsoft.com/office/drawing/2014/main" val="20000"/>
                    </a:ext>
                  </a:extLst>
                </a:gridCol>
              </a:tblGrid>
              <a:tr h="6248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Lucida Bright" pitchFamily="18" charset="0"/>
                      </a:endParaRPr>
                    </a:p>
                  </a:txBody>
                  <a:tcPr horzOverflow="overflow">
                    <a:lnL w="38100" cap="flat" cmpd="sng" algn="ctr">
                      <a:solidFill>
                        <a:srgbClr val="FF66FF"/>
                      </a:solidFill>
                      <a:prstDash val="solid"/>
                      <a:round/>
                      <a:headEnd type="none" w="med" len="med"/>
                      <a:tailEnd type="none" w="med" len="med"/>
                    </a:lnL>
                    <a:lnR w="38100" cap="flat" cmpd="sng" algn="ctr">
                      <a:solidFill>
                        <a:srgbClr val="FF66FF"/>
                      </a:solidFill>
                      <a:prstDash val="solid"/>
                      <a:round/>
                      <a:headEnd type="none" w="med" len="med"/>
                      <a:tailEnd type="none" w="med" len="med"/>
                    </a:lnR>
                    <a:lnT w="38100" cap="flat" cmpd="sng" algn="ctr">
                      <a:solidFill>
                        <a:srgbClr val="FF66FF"/>
                      </a:solidFill>
                      <a:prstDash val="solid"/>
                      <a:round/>
                      <a:headEnd type="none" w="med" len="med"/>
                      <a:tailEnd type="none" w="med" len="med"/>
                    </a:lnT>
                    <a:lnB w="38100" cap="flat" cmpd="sng" algn="ctr">
                      <a:solidFill>
                        <a:srgbClr val="FF66F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graphicFrame>
        <p:nvGraphicFramePr>
          <p:cNvPr id="1039" name="Group 15"/>
          <p:cNvGraphicFramePr>
            <a:graphicFrameLocks noGrp="1"/>
          </p:cNvGraphicFramePr>
          <p:nvPr/>
        </p:nvGraphicFramePr>
        <p:xfrm>
          <a:off x="338138" y="295275"/>
          <a:ext cx="8534400" cy="6248400"/>
        </p:xfrm>
        <a:graphic>
          <a:graphicData uri="http://schemas.openxmlformats.org/drawingml/2006/table">
            <a:tbl>
              <a:tblPr/>
              <a:tblGrid>
                <a:gridCol w="8534400">
                  <a:extLst>
                    <a:ext uri="{9D8B030D-6E8A-4147-A177-3AD203B41FA5}">
                      <a16:colId xmlns:a16="http://schemas.microsoft.com/office/drawing/2014/main" val="20000"/>
                    </a:ext>
                  </a:extLst>
                </a:gridCol>
              </a:tblGrid>
              <a:tr h="6248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Lucida Bright" pitchFamily="18" charset="0"/>
                      </a:endParaRPr>
                    </a:p>
                  </a:txBody>
                  <a:tcPr horzOverflow="overflow">
                    <a:lnL w="38100" cap="flat" cmpd="sng" algn="ctr">
                      <a:solidFill>
                        <a:srgbClr val="FF66FF"/>
                      </a:solidFill>
                      <a:prstDash val="solid"/>
                      <a:round/>
                      <a:headEnd type="none" w="med" len="med"/>
                      <a:tailEnd type="none" w="med" len="med"/>
                    </a:lnL>
                    <a:lnR w="38100" cap="flat" cmpd="sng" algn="ctr">
                      <a:solidFill>
                        <a:srgbClr val="FF66FF"/>
                      </a:solidFill>
                      <a:prstDash val="solid"/>
                      <a:round/>
                      <a:headEnd type="none" w="med" len="med"/>
                      <a:tailEnd type="none" w="med" len="med"/>
                    </a:lnR>
                    <a:lnT w="38100" cap="flat" cmpd="sng" algn="ctr">
                      <a:solidFill>
                        <a:srgbClr val="FF66FF"/>
                      </a:solidFill>
                      <a:prstDash val="solid"/>
                      <a:round/>
                      <a:headEnd type="none" w="med" len="med"/>
                      <a:tailEnd type="none" w="med" len="med"/>
                    </a:lnT>
                    <a:lnB w="38100" cap="flat" cmpd="sng" algn="ctr">
                      <a:solidFill>
                        <a:srgbClr val="FF66F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hyperlink" Target="https://academic.oup.com/milmed/article/183/11-12/e699/4994227"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file:///G:\Bookshelf_NBK19960.pdf"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hyperlink" Target="file:///G:\Bookshelf_NBK19960.pdf"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0.xml"/><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41.png"/></Relationships>
</file>

<file path=ppt/slides/_rels/slide4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2.xml"/><Relationship Id="rId1" Type="http://schemas.openxmlformats.org/officeDocument/2006/relationships/slideLayout" Target="../slideLayouts/slideLayout7.xml"/><Relationship Id="rId5" Type="http://schemas.openxmlformats.org/officeDocument/2006/relationships/image" Target="../media/image48.png"/><Relationship Id="rId4" Type="http://schemas.openxmlformats.org/officeDocument/2006/relationships/image" Target="../media/image47.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notesSlide" Target="../notesSlides/notesSlide47.xml"/><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5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59.png"/></Relationships>
</file>

<file path=ppt/slides/_rels/slide5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0.xml"/><Relationship Id="rId1" Type="http://schemas.openxmlformats.org/officeDocument/2006/relationships/slideLayout" Target="../slideLayouts/slideLayout7.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55.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51.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3.xml"/><Relationship Id="rId1" Type="http://schemas.openxmlformats.org/officeDocument/2006/relationships/slideLayout" Target="../slideLayouts/slideLayout7.xml"/><Relationship Id="rId5" Type="http://schemas.openxmlformats.org/officeDocument/2006/relationships/image" Target="../media/image67.png"/><Relationship Id="rId4" Type="http://schemas.openxmlformats.org/officeDocument/2006/relationships/image" Target="../media/image66.png"/></Relationships>
</file>

<file path=ppt/slides/_rels/slide5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tif"/><Relationship Id="rId1" Type="http://schemas.openxmlformats.org/officeDocument/2006/relationships/slideLayout" Target="../slideLayouts/slideLayout7.xml"/><Relationship Id="rId5" Type="http://schemas.openxmlformats.org/officeDocument/2006/relationships/image" Target="../media/image73.png"/><Relationship Id="rId4" Type="http://schemas.openxmlformats.org/officeDocument/2006/relationships/image" Target="../media/image72.png"/></Relationships>
</file>

<file path=ppt/slides/_rels/slide60.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4.xml"/><Relationship Id="rId1" Type="http://schemas.openxmlformats.org/officeDocument/2006/relationships/slideLayout" Target="../slideLayouts/slideLayout7.xml"/><Relationship Id="rId5" Type="http://schemas.openxmlformats.org/officeDocument/2006/relationships/image" Target="../media/image67.png"/><Relationship Id="rId4" Type="http://schemas.openxmlformats.org/officeDocument/2006/relationships/image" Target="../media/image66.png"/></Relationships>
</file>

<file path=ppt/slides/_rels/slide6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7.xml"/><Relationship Id="rId5" Type="http://schemas.openxmlformats.org/officeDocument/2006/relationships/image" Target="../media/image78.png"/><Relationship Id="rId4" Type="http://schemas.openxmlformats.org/officeDocument/2006/relationships/image" Target="../media/image77.pn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57.xml"/><Relationship Id="rId1" Type="http://schemas.openxmlformats.org/officeDocument/2006/relationships/slideLayout" Target="../slideLayouts/slideLayout7.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s>
</file>

<file path=ppt/slides/_rels/slide6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58.xml"/><Relationship Id="rId1" Type="http://schemas.openxmlformats.org/officeDocument/2006/relationships/slideLayout" Target="../slideLayouts/slideLayout7.xml"/><Relationship Id="rId5" Type="http://schemas.openxmlformats.org/officeDocument/2006/relationships/image" Target="../media/image87.png"/><Relationship Id="rId4" Type="http://schemas.openxmlformats.org/officeDocument/2006/relationships/image" Target="../media/image86.png"/></Relationships>
</file>

<file path=ppt/slides/_rels/slide68.xml.rels><?xml version="1.0" encoding="UTF-8" standalone="yes"?>
<Relationships xmlns="http://schemas.openxmlformats.org/package/2006/relationships"><Relationship Id="rId3" Type="http://schemas.openxmlformats.org/officeDocument/2006/relationships/hyperlink" Target="https://kundaliniresearchinstitute.org/en/yoga-research/" TargetMode="External"/><Relationship Id="rId2" Type="http://schemas.openxmlformats.org/officeDocument/2006/relationships/image" Target="../media/image88.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hyperlink" Target="https://us.singingdragon.com/products/the-principles-and-practice-of-yoga-in-health-care-second-edition" TargetMode="External"/><Relationship Id="rId2" Type="http://schemas.openxmlformats.org/officeDocument/2006/relationships/notesSlide" Target="../notesSlides/notesSlide60.xml"/><Relationship Id="rId1" Type="http://schemas.openxmlformats.org/officeDocument/2006/relationships/slideLayout" Target="../slideLayouts/slideLayout7.xml"/><Relationship Id="rId5" Type="http://schemas.openxmlformats.org/officeDocument/2006/relationships/image" Target="../media/image91.png"/><Relationship Id="rId4" Type="http://schemas.openxmlformats.org/officeDocument/2006/relationships/image" Target="../media/image90.png"/></Relationships>
</file>

<file path=ppt/slides/_rels/slide71.xml.rels><?xml version="1.0" encoding="UTF-8" standalone="yes"?>
<Relationships xmlns="http://schemas.openxmlformats.org/package/2006/relationships"><Relationship Id="rId8" Type="http://schemas.openxmlformats.org/officeDocument/2006/relationships/hyperlink" Target="https://www.ninds.nih.gov/Disorders/Patient-Caregiver-Education/Understanding-Sleep" TargetMode="External"/><Relationship Id="rId3" Type="http://schemas.openxmlformats.org/officeDocument/2006/relationships/hyperlink" Target="https://www.amazon.com/Yoga-Mental-Health-Conditions-Professionals/dp/1909141356" TargetMode="External"/><Relationship Id="rId7" Type="http://schemas.openxmlformats.org/officeDocument/2006/relationships/hyperlink" Target="https://www.sleepfoundation.org/" TargetMode="External"/><Relationship Id="rId12" Type="http://schemas.openxmlformats.org/officeDocument/2006/relationships/hyperlink" Target="https://www.nhlbi.nih.gov/science/sleep-science-and-sleep-disorders" TargetMode="External"/><Relationship Id="rId2" Type="http://schemas.openxmlformats.org/officeDocument/2006/relationships/notesSlide" Target="../notesSlides/notesSlide61.xml"/><Relationship Id="rId1" Type="http://schemas.openxmlformats.org/officeDocument/2006/relationships/slideLayout" Target="../slideLayouts/slideLayout7.xml"/><Relationship Id="rId6" Type="http://schemas.openxmlformats.org/officeDocument/2006/relationships/hyperlink" Target="https://pubmed.ncbi.nlm.nih.gov/36115372/" TargetMode="External"/><Relationship Id="rId11" Type="http://schemas.openxmlformats.org/officeDocument/2006/relationships/hyperlink" Target="http://www.aasmnet.org/" TargetMode="External"/><Relationship Id="rId5" Type="http://schemas.openxmlformats.org/officeDocument/2006/relationships/hyperlink" Target="https://www.amazon.com/Yoga-Therapy-Insomnia-Sleep-Recovery-ebook/dp/B07JZJVK9G/ref=sr_1_3" TargetMode="External"/><Relationship Id="rId10" Type="http://schemas.openxmlformats.org/officeDocument/2006/relationships/hyperlink" Target="https://www.psychologytoday.com/us/basics/sleep" TargetMode="External"/><Relationship Id="rId4" Type="http://schemas.openxmlformats.org/officeDocument/2006/relationships/hyperlink" Target="https://www.amazon.com/Yoga-Better-Sleep-Ancient-Science/dp/1623173639" TargetMode="External"/><Relationship Id="rId9" Type="http://schemas.openxmlformats.org/officeDocument/2006/relationships/hyperlink" Target="https://www.webmd.com/sleep-disorders/default.htm" TargetMode="External"/></Relationships>
</file>

<file path=ppt/slides/_rels/slide72.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62.xml"/><Relationship Id="rId1" Type="http://schemas.openxmlformats.org/officeDocument/2006/relationships/slideLayout" Target="../slideLayouts/slideLayout7.xml"/><Relationship Id="rId5" Type="http://schemas.openxmlformats.org/officeDocument/2006/relationships/hyperlink" Target="https://www.handspringpublishing.com/product/yoga-for-mental-health/" TargetMode="External"/><Relationship Id="rId4" Type="http://schemas.openxmlformats.org/officeDocument/2006/relationships/image" Target="../media/image9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3"/>
          <p:cNvSpPr txBox="1">
            <a:spLocks noChangeArrowheads="1"/>
          </p:cNvSpPr>
          <p:nvPr/>
        </p:nvSpPr>
        <p:spPr bwMode="auto">
          <a:xfrm>
            <a:off x="1534449" y="843137"/>
            <a:ext cx="609493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gn="ctr" eaLnBrk="1" hangingPunct="1">
              <a:spcBef>
                <a:spcPct val="0"/>
              </a:spcBef>
              <a:buFontTx/>
              <a:buNone/>
            </a:pPr>
            <a:r>
              <a:rPr lang="en-US" altLang="en-US" b="1" dirty="0">
                <a:solidFill>
                  <a:srgbClr val="FFFF00"/>
                </a:solidFill>
                <a:latin typeface="Arial" panose="020B0604020202020204" pitchFamily="34" charset="0"/>
              </a:rPr>
              <a:t>Yoga and the Science of Sleep</a:t>
            </a:r>
            <a:endParaRPr lang="de-DE" altLang="en-US" b="1" dirty="0">
              <a:solidFill>
                <a:srgbClr val="FFFF00"/>
              </a:solidFill>
              <a:latin typeface="Arial" panose="020B0604020202020204" pitchFamily="34" charset="0"/>
            </a:endParaRPr>
          </a:p>
        </p:txBody>
      </p:sp>
      <p:sp>
        <p:nvSpPr>
          <p:cNvPr id="10" name="Text Box 3">
            <a:extLst>
              <a:ext uri="{FF2B5EF4-FFF2-40B4-BE49-F238E27FC236}">
                <a16:creationId xmlns:a16="http://schemas.microsoft.com/office/drawing/2014/main" id="{D822C6DB-760E-47D0-8AFB-2BDD5C439508}"/>
              </a:ext>
            </a:extLst>
          </p:cNvPr>
          <p:cNvSpPr txBox="1">
            <a:spLocks noChangeArrowheads="1"/>
          </p:cNvSpPr>
          <p:nvPr/>
        </p:nvSpPr>
        <p:spPr bwMode="auto">
          <a:xfrm>
            <a:off x="1001316" y="1831887"/>
            <a:ext cx="722505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912813">
              <a:spcBef>
                <a:spcPct val="20000"/>
              </a:spcBef>
              <a:buChar char="•"/>
              <a:defRPr sz="3200">
                <a:solidFill>
                  <a:schemeClr val="tx1"/>
                </a:solidFill>
                <a:latin typeface="Lucida Bright" panose="02040602050505020304" pitchFamily="18" charset="0"/>
              </a:defRPr>
            </a:lvl1pPr>
            <a:lvl2pPr marL="742950" indent="-285750" defTabSz="912813">
              <a:spcBef>
                <a:spcPct val="20000"/>
              </a:spcBef>
              <a:buChar char="–"/>
              <a:defRPr sz="2800">
                <a:solidFill>
                  <a:schemeClr val="tx1"/>
                </a:solidFill>
                <a:latin typeface="Lucida Bright" panose="02040602050505020304" pitchFamily="18" charset="0"/>
              </a:defRPr>
            </a:lvl2pPr>
            <a:lvl3pPr marL="1143000" indent="-228600" defTabSz="912813">
              <a:spcBef>
                <a:spcPct val="20000"/>
              </a:spcBef>
              <a:buChar char="•"/>
              <a:defRPr sz="2400">
                <a:solidFill>
                  <a:schemeClr val="tx1"/>
                </a:solidFill>
                <a:latin typeface="Lucida Bright" panose="02040602050505020304" pitchFamily="18" charset="0"/>
              </a:defRPr>
            </a:lvl3pPr>
            <a:lvl4pPr marL="1600200" indent="-228600" defTabSz="912813">
              <a:spcBef>
                <a:spcPct val="20000"/>
              </a:spcBef>
              <a:buChar char="–"/>
              <a:defRPr sz="2000">
                <a:solidFill>
                  <a:schemeClr val="tx1"/>
                </a:solidFill>
                <a:latin typeface="Lucida Bright" panose="02040602050505020304" pitchFamily="18" charset="0"/>
              </a:defRPr>
            </a:lvl4pPr>
            <a:lvl5pPr marL="2057400" indent="-228600" defTabSz="912813">
              <a:spcBef>
                <a:spcPct val="20000"/>
              </a:spcBef>
              <a:buChar char="»"/>
              <a:defRPr sz="2000">
                <a:solidFill>
                  <a:schemeClr val="tx1"/>
                </a:solidFill>
                <a:latin typeface="Lucida Bright" panose="02040602050505020304" pitchFamily="18" charset="0"/>
              </a:defRPr>
            </a:lvl5pPr>
            <a:lvl6pPr marL="25146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gn="ctr" eaLnBrk="1" hangingPunct="1">
              <a:spcBef>
                <a:spcPct val="0"/>
              </a:spcBef>
              <a:buFontTx/>
              <a:buNone/>
            </a:pPr>
            <a:r>
              <a:rPr lang="en-US" altLang="en-US" sz="2800" b="1" dirty="0">
                <a:solidFill>
                  <a:schemeClr val="tx1">
                    <a:lumMod val="75000"/>
                  </a:schemeClr>
                </a:solidFill>
                <a:latin typeface="Arial Narrow" panose="020B0606020202030204" pitchFamily="34" charset="0"/>
              </a:rPr>
              <a:t>The Janki Foundation for Spirituality in Healthcare</a:t>
            </a:r>
          </a:p>
          <a:p>
            <a:pPr algn="ctr" eaLnBrk="1" hangingPunct="1">
              <a:spcBef>
                <a:spcPct val="0"/>
              </a:spcBef>
              <a:buFontTx/>
              <a:buNone/>
            </a:pPr>
            <a:r>
              <a:rPr lang="en-US" altLang="en-US" sz="2800" b="1" dirty="0">
                <a:solidFill>
                  <a:schemeClr val="tx1">
                    <a:lumMod val="75000"/>
                  </a:schemeClr>
                </a:solidFill>
                <a:latin typeface="Arial Narrow" panose="020B0606020202030204" pitchFamily="34" charset="0"/>
              </a:rPr>
              <a:t>Brahma Kumaris World Spiritual University</a:t>
            </a:r>
          </a:p>
          <a:p>
            <a:pPr algn="ctr" eaLnBrk="1" hangingPunct="1">
              <a:spcBef>
                <a:spcPct val="0"/>
              </a:spcBef>
              <a:buFontTx/>
              <a:buNone/>
            </a:pPr>
            <a:r>
              <a:rPr lang="en-US" altLang="en-US" sz="2800" b="1" dirty="0">
                <a:solidFill>
                  <a:schemeClr val="tx1">
                    <a:lumMod val="75000"/>
                  </a:schemeClr>
                </a:solidFill>
                <a:latin typeface="Arial Narrow" panose="020B0606020202030204" pitchFamily="34" charset="0"/>
              </a:rPr>
              <a:t>Global Co-operation House, London</a:t>
            </a:r>
          </a:p>
          <a:p>
            <a:pPr algn="ctr" eaLnBrk="1" hangingPunct="1">
              <a:spcBef>
                <a:spcPct val="0"/>
              </a:spcBef>
              <a:buFontTx/>
              <a:buNone/>
            </a:pPr>
            <a:endParaRPr lang="en-US" altLang="en-US" sz="800" b="1" dirty="0">
              <a:solidFill>
                <a:schemeClr val="tx1">
                  <a:lumMod val="75000"/>
                </a:schemeClr>
              </a:solidFill>
              <a:latin typeface="Aptos Narrow" panose="020B0004020202020204" pitchFamily="34" charset="0"/>
            </a:endParaRPr>
          </a:p>
          <a:p>
            <a:pPr algn="ctr" eaLnBrk="1" hangingPunct="1">
              <a:spcBef>
                <a:spcPct val="0"/>
              </a:spcBef>
              <a:buFontTx/>
              <a:buNone/>
            </a:pPr>
            <a:r>
              <a:rPr lang="en-US" altLang="en-US" sz="2800" b="1" dirty="0">
                <a:solidFill>
                  <a:schemeClr val="tx1">
                    <a:lumMod val="75000"/>
                  </a:schemeClr>
                </a:solidFill>
                <a:latin typeface="Arial" panose="020B0604020202020204" pitchFamily="34" charset="0"/>
              </a:rPr>
              <a:t>July 27, 2026</a:t>
            </a:r>
          </a:p>
        </p:txBody>
      </p:sp>
      <p:pic>
        <p:nvPicPr>
          <p:cNvPr id="2" name="Picture 5" descr="HVDNEW">
            <a:extLst>
              <a:ext uri="{FF2B5EF4-FFF2-40B4-BE49-F238E27FC236}">
                <a16:creationId xmlns:a16="http://schemas.microsoft.com/office/drawing/2014/main" id="{8376B3C4-761A-8FB2-9360-CE214762B7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15325" y="95250"/>
            <a:ext cx="395288"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B7A84846-9D63-4042-0224-F0F26C5D42B0}"/>
              </a:ext>
            </a:extLst>
          </p:cNvPr>
          <p:cNvSpPr txBox="1"/>
          <p:nvPr/>
        </p:nvSpPr>
        <p:spPr>
          <a:xfrm>
            <a:off x="433389" y="9631"/>
            <a:ext cx="3652050" cy="461665"/>
          </a:xfrm>
          <a:prstGeom prst="rect">
            <a:avLst/>
          </a:prstGeom>
          <a:solidFill>
            <a:srgbClr val="000066"/>
          </a:solidFill>
        </p:spPr>
        <p:txBody>
          <a:bodyPr wrap="square" lIns="274320" rIns="274320" rtlCol="0">
            <a:spAutoFit/>
          </a:bodyPr>
          <a:lstStyle/>
          <a:p>
            <a:endParaRPr lang="en-US" dirty="0"/>
          </a:p>
        </p:txBody>
      </p:sp>
      <p:pic>
        <p:nvPicPr>
          <p:cNvPr id="4" name="Picture 3" descr="Icon&#10;&#10;Description automatically generated">
            <a:extLst>
              <a:ext uri="{FF2B5EF4-FFF2-40B4-BE49-F238E27FC236}">
                <a16:creationId xmlns:a16="http://schemas.microsoft.com/office/drawing/2014/main" id="{A2EB5BD3-809C-6DA8-70C1-B4E067436A4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2944" y="44920"/>
            <a:ext cx="395288" cy="516659"/>
          </a:xfrm>
          <a:prstGeom prst="rect">
            <a:avLst/>
          </a:prstGeom>
        </p:spPr>
      </p:pic>
      <p:sp>
        <p:nvSpPr>
          <p:cNvPr id="5" name="TextBox 4">
            <a:extLst>
              <a:ext uri="{FF2B5EF4-FFF2-40B4-BE49-F238E27FC236}">
                <a16:creationId xmlns:a16="http://schemas.microsoft.com/office/drawing/2014/main" id="{03543A44-B343-B0B1-8569-42F4874AEF20}"/>
              </a:ext>
            </a:extLst>
          </p:cNvPr>
          <p:cNvSpPr txBox="1"/>
          <p:nvPr/>
        </p:nvSpPr>
        <p:spPr>
          <a:xfrm>
            <a:off x="882852" y="159819"/>
            <a:ext cx="3177966" cy="443776"/>
          </a:xfrm>
          <a:prstGeom prst="rect">
            <a:avLst/>
          </a:prstGeom>
          <a:noFill/>
        </p:spPr>
        <p:txBody>
          <a:bodyPr wrap="square" rtlCol="0">
            <a:spAutoFit/>
          </a:bodyPr>
          <a:lstStyle/>
          <a:p>
            <a:pPr>
              <a:lnSpc>
                <a:spcPts val="1400"/>
              </a:lnSpc>
            </a:pPr>
            <a:r>
              <a:rPr lang="en-US" sz="1800" b="1" dirty="0">
                <a:solidFill>
                  <a:srgbClr val="33CCCC"/>
                </a:solidFill>
                <a:latin typeface="Calibri" panose="020F0502020204030204" pitchFamily="34" charset="0"/>
                <a:cs typeface="Calibri" panose="020F0502020204030204" pitchFamily="34" charset="0"/>
              </a:rPr>
              <a:t>Brigham and Women’s Hospital</a:t>
            </a:r>
          </a:p>
          <a:p>
            <a:pPr>
              <a:lnSpc>
                <a:spcPts val="1400"/>
              </a:lnSpc>
            </a:pPr>
            <a:r>
              <a:rPr lang="en-US" sz="1100" b="1" dirty="0">
                <a:solidFill>
                  <a:srgbClr val="33CCCC"/>
                </a:solidFill>
                <a:latin typeface="Calibri" panose="020F0502020204030204" pitchFamily="34" charset="0"/>
                <a:cs typeface="Calibri" panose="020F0502020204030204" pitchFamily="34" charset="0"/>
              </a:rPr>
              <a:t>Founding Member, Mass General Brigham</a:t>
            </a:r>
          </a:p>
        </p:txBody>
      </p:sp>
      <p:sp>
        <p:nvSpPr>
          <p:cNvPr id="6" name="Text Box 8">
            <a:extLst>
              <a:ext uri="{FF2B5EF4-FFF2-40B4-BE49-F238E27FC236}">
                <a16:creationId xmlns:a16="http://schemas.microsoft.com/office/drawing/2014/main" id="{1F3BEB25-41BE-E3D8-37AA-CAEB4300909B}"/>
              </a:ext>
            </a:extLst>
          </p:cNvPr>
          <p:cNvSpPr txBox="1">
            <a:spLocks noChangeArrowheads="1"/>
          </p:cNvSpPr>
          <p:nvPr/>
        </p:nvSpPr>
        <p:spPr bwMode="auto">
          <a:xfrm>
            <a:off x="5394120" y="80652"/>
            <a:ext cx="2921205" cy="40011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r>
              <a:rPr lang="en-US" altLang="en-US" sz="2000" b="1" dirty="0">
                <a:solidFill>
                  <a:srgbClr val="F22626"/>
                </a:solidFill>
                <a:latin typeface="Times New Roman" panose="02020603050405020304" pitchFamily="18" charset="0"/>
              </a:rPr>
              <a:t> Harvard Medical School</a:t>
            </a:r>
          </a:p>
        </p:txBody>
      </p:sp>
      <p:sp>
        <p:nvSpPr>
          <p:cNvPr id="8" name="Text Box 4">
            <a:extLst>
              <a:ext uri="{FF2B5EF4-FFF2-40B4-BE49-F238E27FC236}">
                <a16:creationId xmlns:a16="http://schemas.microsoft.com/office/drawing/2014/main" id="{1F0B357A-D585-C0CC-82BC-A34C79B8ECC1}"/>
              </a:ext>
            </a:extLst>
          </p:cNvPr>
          <p:cNvSpPr txBox="1">
            <a:spLocks noChangeArrowheads="1"/>
          </p:cNvSpPr>
          <p:nvPr/>
        </p:nvSpPr>
        <p:spPr bwMode="auto">
          <a:xfrm>
            <a:off x="453224" y="3994055"/>
            <a:ext cx="8257389" cy="2416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912813">
              <a:spcBef>
                <a:spcPct val="20000"/>
              </a:spcBef>
              <a:buChar char="•"/>
              <a:defRPr sz="3200">
                <a:solidFill>
                  <a:schemeClr val="tx1"/>
                </a:solidFill>
                <a:latin typeface="Lucida Bright" panose="02040602050505020304" pitchFamily="18" charset="0"/>
              </a:defRPr>
            </a:lvl1pPr>
            <a:lvl2pPr marL="742950" indent="-285750" defTabSz="912813">
              <a:spcBef>
                <a:spcPct val="20000"/>
              </a:spcBef>
              <a:buChar char="–"/>
              <a:defRPr sz="2800">
                <a:solidFill>
                  <a:schemeClr val="tx1"/>
                </a:solidFill>
                <a:latin typeface="Lucida Bright" panose="02040602050505020304" pitchFamily="18" charset="0"/>
              </a:defRPr>
            </a:lvl2pPr>
            <a:lvl3pPr marL="1143000" indent="-228600" defTabSz="912813">
              <a:spcBef>
                <a:spcPct val="20000"/>
              </a:spcBef>
              <a:buChar char="•"/>
              <a:defRPr sz="2400">
                <a:solidFill>
                  <a:schemeClr val="tx1"/>
                </a:solidFill>
                <a:latin typeface="Lucida Bright" panose="02040602050505020304" pitchFamily="18" charset="0"/>
              </a:defRPr>
            </a:lvl3pPr>
            <a:lvl4pPr marL="1600200" indent="-228600" defTabSz="912813">
              <a:spcBef>
                <a:spcPct val="20000"/>
              </a:spcBef>
              <a:buChar char="–"/>
              <a:defRPr sz="2000">
                <a:solidFill>
                  <a:schemeClr val="tx1"/>
                </a:solidFill>
                <a:latin typeface="Lucida Bright" panose="02040602050505020304" pitchFamily="18" charset="0"/>
              </a:defRPr>
            </a:lvl4pPr>
            <a:lvl5pPr marL="2057400" indent="-228600" defTabSz="912813">
              <a:spcBef>
                <a:spcPct val="20000"/>
              </a:spcBef>
              <a:buChar char="»"/>
              <a:defRPr sz="2000">
                <a:solidFill>
                  <a:schemeClr val="tx1"/>
                </a:solidFill>
                <a:latin typeface="Lucida Bright" panose="02040602050505020304" pitchFamily="18" charset="0"/>
              </a:defRPr>
            </a:lvl5pPr>
            <a:lvl6pPr marL="25146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gn="ctr" eaLnBrk="1" hangingPunct="1">
              <a:spcBef>
                <a:spcPct val="0"/>
              </a:spcBef>
              <a:buFontTx/>
              <a:buNone/>
            </a:pPr>
            <a:r>
              <a:rPr lang="en-US" sz="2400" dirty="0">
                <a:latin typeface="Arial" panose="020B0604020202020204" pitchFamily="34" charset="0"/>
              </a:rPr>
              <a:t>Sat Bir S. Khalsa, Ph.D.</a:t>
            </a:r>
          </a:p>
          <a:p>
            <a:pPr algn="ctr" eaLnBrk="1" hangingPunct="1">
              <a:lnSpc>
                <a:spcPct val="50000"/>
              </a:lnSpc>
              <a:spcBef>
                <a:spcPct val="0"/>
              </a:spcBef>
              <a:buFontTx/>
              <a:buNone/>
            </a:pPr>
            <a:endParaRPr lang="en-US" sz="2400" dirty="0">
              <a:latin typeface="Arial" panose="020B0604020202020204" pitchFamily="34" charset="0"/>
            </a:endParaRPr>
          </a:p>
          <a:p>
            <a:pPr algn="ctr" eaLnBrk="1" hangingPunct="1">
              <a:spcBef>
                <a:spcPct val="0"/>
              </a:spcBef>
              <a:buFontTx/>
              <a:buNone/>
            </a:pPr>
            <a:r>
              <a:rPr lang="en-US" sz="2300" dirty="0">
                <a:latin typeface="Arial Narrow" panose="020B0606020202030204" pitchFamily="34" charset="0"/>
              </a:rPr>
              <a:t>Corresponding Member of the Faculty of Medicine, Harvard Medical School</a:t>
            </a:r>
          </a:p>
          <a:p>
            <a:pPr algn="ctr" eaLnBrk="1" hangingPunct="1">
              <a:spcBef>
                <a:spcPct val="0"/>
              </a:spcBef>
              <a:buFontTx/>
              <a:buNone/>
            </a:pPr>
            <a:r>
              <a:rPr lang="en-US" sz="2300" dirty="0">
                <a:latin typeface="Arial Narrow" panose="020B0606020202030204" pitchFamily="34" charset="0"/>
              </a:rPr>
              <a:t>Director of Research, Kundalini Research Institute</a:t>
            </a:r>
          </a:p>
          <a:p>
            <a:pPr algn="ctr" eaLnBrk="1" hangingPunct="1">
              <a:spcBef>
                <a:spcPct val="0"/>
              </a:spcBef>
              <a:buFontTx/>
              <a:buNone/>
            </a:pPr>
            <a:r>
              <a:rPr lang="en-US" sz="2300" dirty="0">
                <a:latin typeface="Arial Narrow" panose="020B0606020202030204" pitchFamily="34" charset="0"/>
              </a:rPr>
              <a:t>Editor in Chief, International Journal of Yoga Therapy</a:t>
            </a:r>
          </a:p>
          <a:p>
            <a:pPr algn="ctr" eaLnBrk="1" hangingPunct="1">
              <a:spcBef>
                <a:spcPct val="0"/>
              </a:spcBef>
              <a:buFontTx/>
              <a:buNone/>
            </a:pPr>
            <a:r>
              <a:rPr lang="en-US" sz="2300" dirty="0">
                <a:latin typeface="Arial Narrow" panose="020B0606020202030204" pitchFamily="34" charset="0"/>
              </a:rPr>
              <a:t>Research Associate, Benson Henry Institute for Mind Body Medicine</a:t>
            </a:r>
          </a:p>
          <a:p>
            <a:pPr algn="ctr" eaLnBrk="1" hangingPunct="1">
              <a:spcBef>
                <a:spcPct val="0"/>
              </a:spcBef>
              <a:buFontTx/>
              <a:buNone/>
            </a:pPr>
            <a:r>
              <a:rPr lang="en-US" sz="2300" dirty="0">
                <a:latin typeface="Arial Narrow" panose="020B0606020202030204" pitchFamily="34" charset="0"/>
              </a:rPr>
              <a:t>Research Affiliate, Osher Center for Integrative Medicine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2"/>
          <p:cNvSpPr txBox="1">
            <a:spLocks noChangeArrowheads="1"/>
          </p:cNvSpPr>
          <p:nvPr/>
        </p:nvSpPr>
        <p:spPr bwMode="auto">
          <a:xfrm>
            <a:off x="964406" y="2967335"/>
            <a:ext cx="721518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spcBef>
                <a:spcPct val="20000"/>
              </a:spcBef>
              <a:buChar char="•"/>
              <a:defRPr sz="3200">
                <a:solidFill>
                  <a:schemeClr val="tx1"/>
                </a:solidFill>
                <a:latin typeface="Lucida Bright" panose="02040602050505020304" pitchFamily="18" charset="0"/>
              </a:defRPr>
            </a:lvl1pPr>
            <a:lvl2pPr marL="742950" indent="-285750" defTabSz="912813">
              <a:spcBef>
                <a:spcPct val="20000"/>
              </a:spcBef>
              <a:buChar char="–"/>
              <a:defRPr sz="2800">
                <a:solidFill>
                  <a:schemeClr val="tx1"/>
                </a:solidFill>
                <a:latin typeface="Lucida Bright" panose="02040602050505020304" pitchFamily="18" charset="0"/>
              </a:defRPr>
            </a:lvl2pPr>
            <a:lvl3pPr marL="1143000" indent="-228600" defTabSz="912813">
              <a:spcBef>
                <a:spcPct val="20000"/>
              </a:spcBef>
              <a:buChar char="•"/>
              <a:defRPr sz="2400">
                <a:solidFill>
                  <a:schemeClr val="tx1"/>
                </a:solidFill>
                <a:latin typeface="Lucida Bright" panose="02040602050505020304" pitchFamily="18" charset="0"/>
              </a:defRPr>
            </a:lvl3pPr>
            <a:lvl4pPr marL="1600200" indent="-228600" defTabSz="912813">
              <a:spcBef>
                <a:spcPct val="20000"/>
              </a:spcBef>
              <a:buChar char="–"/>
              <a:defRPr sz="2000">
                <a:solidFill>
                  <a:schemeClr val="tx1"/>
                </a:solidFill>
                <a:latin typeface="Lucida Bright" panose="02040602050505020304" pitchFamily="18" charset="0"/>
              </a:defRPr>
            </a:lvl4pPr>
            <a:lvl5pPr marL="2057400" indent="-228600" defTabSz="912813">
              <a:spcBef>
                <a:spcPct val="20000"/>
              </a:spcBef>
              <a:buChar char="»"/>
              <a:defRPr sz="2000">
                <a:solidFill>
                  <a:schemeClr val="tx1"/>
                </a:solidFill>
                <a:latin typeface="Lucida Bright" panose="02040602050505020304" pitchFamily="18" charset="0"/>
              </a:defRPr>
            </a:lvl5pPr>
            <a:lvl6pPr marL="25146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gn="ctr" eaLnBrk="1" hangingPunct="1">
              <a:spcBef>
                <a:spcPct val="0"/>
              </a:spcBef>
              <a:buFontTx/>
              <a:buNone/>
            </a:pPr>
            <a:r>
              <a:rPr lang="en-US" altLang="en-US" sz="5400" dirty="0">
                <a:solidFill>
                  <a:srgbClr val="FFFF00"/>
                </a:solidFill>
                <a:latin typeface="Arial" panose="020B0604020202020204" pitchFamily="34" charset="0"/>
              </a:rPr>
              <a:t>Sleep</a:t>
            </a:r>
          </a:p>
        </p:txBody>
      </p:sp>
    </p:spTree>
    <p:extLst>
      <p:ext uri="{BB962C8B-B14F-4D97-AF65-F5344CB8AC3E}">
        <p14:creationId xmlns:p14="http://schemas.microsoft.com/office/powerpoint/2010/main" val="13529834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ChangeArrowheads="1"/>
          </p:cNvSpPr>
          <p:nvPr/>
        </p:nvSpPr>
        <p:spPr bwMode="auto">
          <a:xfrm>
            <a:off x="681038" y="917575"/>
            <a:ext cx="7772400" cy="620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b"/>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gn="ctr" eaLnBrk="1" hangingPunct="1">
              <a:lnSpc>
                <a:spcPct val="85000"/>
              </a:lnSpc>
              <a:spcBef>
                <a:spcPct val="0"/>
              </a:spcBef>
              <a:buFontTx/>
              <a:buNone/>
            </a:pPr>
            <a:r>
              <a:rPr lang="en-US" altLang="en-US" b="1">
                <a:solidFill>
                  <a:srgbClr val="FFFF00"/>
                </a:solidFill>
                <a:latin typeface="Arial" panose="020B0604020202020204" pitchFamily="34" charset="0"/>
              </a:rPr>
              <a:t>Sleep</a:t>
            </a:r>
          </a:p>
        </p:txBody>
      </p:sp>
      <p:sp>
        <p:nvSpPr>
          <p:cNvPr id="6147" name="Rectangle 3"/>
          <p:cNvSpPr>
            <a:spLocks noChangeArrowheads="1"/>
          </p:cNvSpPr>
          <p:nvPr/>
        </p:nvSpPr>
        <p:spPr bwMode="auto">
          <a:xfrm>
            <a:off x="3021013" y="2676525"/>
            <a:ext cx="3435350" cy="1863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342900" indent="-342900">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lnSpc>
                <a:spcPct val="85000"/>
              </a:lnSpc>
              <a:spcBef>
                <a:spcPct val="30000"/>
              </a:spcBef>
            </a:pPr>
            <a:r>
              <a:rPr lang="en-US" altLang="en-US" sz="2400">
                <a:latin typeface="Arial" panose="020B0604020202020204" pitchFamily="34" charset="0"/>
              </a:rPr>
              <a:t>A biological need</a:t>
            </a:r>
          </a:p>
          <a:p>
            <a:pPr eaLnBrk="1" hangingPunct="1">
              <a:lnSpc>
                <a:spcPct val="85000"/>
              </a:lnSpc>
              <a:spcBef>
                <a:spcPct val="30000"/>
              </a:spcBef>
            </a:pPr>
            <a:r>
              <a:rPr lang="en-US" altLang="en-US" sz="2400">
                <a:latin typeface="Arial" panose="020B0604020202020204" pitchFamily="34" charset="0"/>
              </a:rPr>
              <a:t>Sleep : Wakefulness</a:t>
            </a:r>
          </a:p>
          <a:p>
            <a:pPr eaLnBrk="1" hangingPunct="1">
              <a:lnSpc>
                <a:spcPct val="85000"/>
              </a:lnSpc>
              <a:spcBef>
                <a:spcPct val="30000"/>
              </a:spcBef>
            </a:pPr>
            <a:r>
              <a:rPr lang="en-US" altLang="en-US" sz="2400">
                <a:latin typeface="Arial" panose="020B0604020202020204" pitchFamily="34" charset="0"/>
              </a:rPr>
              <a:t>An active process</a:t>
            </a:r>
          </a:p>
          <a:p>
            <a:pPr eaLnBrk="1" hangingPunct="1">
              <a:lnSpc>
                <a:spcPct val="85000"/>
              </a:lnSpc>
              <a:spcBef>
                <a:spcPct val="30000"/>
              </a:spcBef>
            </a:pPr>
            <a:r>
              <a:rPr lang="en-US" altLang="en-US" sz="2400">
                <a:latin typeface="Arial" panose="020B0604020202020204" pitchFamily="34" charset="0"/>
              </a:rPr>
              <a:t>A complex process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88963" y="938213"/>
            <a:ext cx="7967662" cy="5141912"/>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8195" name="Picture 2" descr="http://upload.wikimedia.org/wikipedia/commons/thumb/3/3e/Sleep_Hypnogram.svg/605px-Sleep_Hypnogram.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9413" y="1185863"/>
            <a:ext cx="8296275" cy="489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685800" y="965200"/>
            <a:ext cx="78486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ct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gn="ctr" eaLnBrk="1" hangingPunct="1">
              <a:spcBef>
                <a:spcPct val="0"/>
              </a:spcBef>
              <a:buFontTx/>
              <a:buNone/>
            </a:pPr>
            <a:r>
              <a:rPr lang="en-US" altLang="en-US" b="1">
                <a:solidFill>
                  <a:srgbClr val="FFFF00"/>
                </a:solidFill>
                <a:latin typeface="Arial" panose="020B0604020202020204" pitchFamily="34" charset="0"/>
              </a:rPr>
              <a:t>Physiologic Determinants</a:t>
            </a:r>
          </a:p>
          <a:p>
            <a:pPr algn="ctr" eaLnBrk="1" hangingPunct="1">
              <a:spcBef>
                <a:spcPct val="0"/>
              </a:spcBef>
              <a:buFontTx/>
              <a:buNone/>
            </a:pPr>
            <a:r>
              <a:rPr lang="en-US" altLang="en-US" b="1">
                <a:solidFill>
                  <a:srgbClr val="FFFF00"/>
                </a:solidFill>
                <a:latin typeface="Arial" panose="020B0604020202020204" pitchFamily="34" charset="0"/>
              </a:rPr>
              <a:t>Sleep and Wakefulness</a:t>
            </a:r>
          </a:p>
        </p:txBody>
      </p:sp>
      <p:sp>
        <p:nvSpPr>
          <p:cNvPr id="10243" name="Rectangle 3"/>
          <p:cNvSpPr>
            <a:spLocks noChangeArrowheads="1"/>
          </p:cNvSpPr>
          <p:nvPr/>
        </p:nvSpPr>
        <p:spPr bwMode="auto">
          <a:xfrm>
            <a:off x="1846263" y="3113088"/>
            <a:ext cx="6356350" cy="2109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lvl1pPr marL="342900" indent="-342900">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buSzPct val="115000"/>
            </a:pPr>
            <a:r>
              <a:rPr lang="en-US" altLang="en-US" sz="2400">
                <a:solidFill>
                  <a:schemeClr val="tx1">
                    <a:lumMod val="40000"/>
                    <a:lumOff val="60000"/>
                  </a:schemeClr>
                </a:solidFill>
                <a:latin typeface="Arial" panose="020B0604020202020204" pitchFamily="34" charset="0"/>
              </a:rPr>
              <a:t>Biological Time of Day (circadian phase)</a:t>
            </a:r>
          </a:p>
          <a:p>
            <a:pPr eaLnBrk="1" hangingPunct="1">
              <a:buSzPct val="115000"/>
            </a:pPr>
            <a:r>
              <a:rPr lang="en-US" altLang="en-US" sz="2400">
                <a:solidFill>
                  <a:schemeClr val="tx1">
                    <a:lumMod val="40000"/>
                    <a:lumOff val="60000"/>
                  </a:schemeClr>
                </a:solidFill>
                <a:latin typeface="Arial" panose="020B0604020202020204" pitchFamily="34" charset="0"/>
              </a:rPr>
              <a:t>Number of Hours Awake</a:t>
            </a:r>
          </a:p>
          <a:p>
            <a:pPr eaLnBrk="1" hangingPunct="1">
              <a:buSzPct val="115000"/>
            </a:pPr>
            <a:r>
              <a:rPr lang="en-US" altLang="en-US" sz="2400">
                <a:solidFill>
                  <a:schemeClr val="tx1">
                    <a:lumMod val="40000"/>
                    <a:lumOff val="60000"/>
                  </a:schemeClr>
                </a:solidFill>
                <a:latin typeface="Arial" panose="020B0604020202020204" pitchFamily="34" charset="0"/>
              </a:rPr>
              <a:t>Nightly Sleep Duration</a:t>
            </a:r>
          </a:p>
          <a:p>
            <a:pPr eaLnBrk="1" hangingPunct="1">
              <a:buSzPct val="115000"/>
            </a:pPr>
            <a:r>
              <a:rPr lang="en-US" altLang="en-US" sz="2400">
                <a:solidFill>
                  <a:schemeClr val="tx1">
                    <a:lumMod val="40000"/>
                    <a:lumOff val="60000"/>
                  </a:schemeClr>
                </a:solidFill>
                <a:latin typeface="Arial" panose="020B0604020202020204" pitchFamily="34" charset="0"/>
              </a:rPr>
              <a:t>Sleep Inertia</a:t>
            </a:r>
          </a:p>
          <a:p>
            <a:pPr eaLnBrk="1" hangingPunct="1">
              <a:buSzPct val="115000"/>
            </a:pPr>
            <a:endParaRPr lang="en-US" altLang="en-US" sz="2400" b="1">
              <a:solidFill>
                <a:schemeClr val="tx1">
                  <a:lumMod val="40000"/>
                  <a:lumOff val="60000"/>
                </a:schemeClr>
              </a:solidFill>
              <a:latin typeface="Arial"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img.medscape.com/fullsize/migrated/editorial/spreportscme/2007/7994/avidan/fig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700" y="446088"/>
            <a:ext cx="7629525" cy="597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ChangeArrowheads="1"/>
          </p:cNvSpPr>
          <p:nvPr/>
        </p:nvSpPr>
        <p:spPr bwMode="auto">
          <a:xfrm>
            <a:off x="685800" y="3118644"/>
            <a:ext cx="7772400" cy="620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b"/>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gn="ctr" eaLnBrk="1" hangingPunct="1">
              <a:lnSpc>
                <a:spcPct val="85000"/>
              </a:lnSpc>
              <a:spcBef>
                <a:spcPct val="0"/>
              </a:spcBef>
              <a:buFontTx/>
              <a:buNone/>
            </a:pPr>
            <a:r>
              <a:rPr lang="en-US" altLang="en-US" sz="5400" dirty="0">
                <a:solidFill>
                  <a:srgbClr val="FFFF00"/>
                </a:solidFill>
                <a:latin typeface="Arial" panose="020B0604020202020204" pitchFamily="34" charset="0"/>
              </a:rPr>
              <a:t>Self-Restricted Sleep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FFAB268-7FA9-4963-9605-0F24FF5276AE}"/>
              </a:ext>
            </a:extLst>
          </p:cNvPr>
          <p:cNvPicPr>
            <a:picLocks noChangeAspect="1"/>
          </p:cNvPicPr>
          <p:nvPr/>
        </p:nvPicPr>
        <p:blipFill>
          <a:blip r:embed="rId3"/>
          <a:stretch>
            <a:fillRect/>
          </a:stretch>
        </p:blipFill>
        <p:spPr>
          <a:xfrm>
            <a:off x="379562" y="425180"/>
            <a:ext cx="8384875" cy="6061884"/>
          </a:xfrm>
          <a:prstGeom prst="rect">
            <a:avLst/>
          </a:prstGeom>
        </p:spPr>
      </p:pic>
    </p:spTree>
    <p:extLst>
      <p:ext uri="{BB962C8B-B14F-4D97-AF65-F5344CB8AC3E}">
        <p14:creationId xmlns:p14="http://schemas.microsoft.com/office/powerpoint/2010/main" val="38543113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84672" y="397477"/>
            <a:ext cx="8368526" cy="3846277"/>
          </a:xfrm>
          <a:prstGeom prst="rect">
            <a:avLst/>
          </a:prstGeom>
        </p:spPr>
      </p:pic>
      <p:pic>
        <p:nvPicPr>
          <p:cNvPr id="4" name="Picture 3"/>
          <p:cNvPicPr>
            <a:picLocks noChangeAspect="1"/>
          </p:cNvPicPr>
          <p:nvPr/>
        </p:nvPicPr>
        <p:blipFill>
          <a:blip r:embed="rId4"/>
          <a:stretch>
            <a:fillRect/>
          </a:stretch>
        </p:blipFill>
        <p:spPr>
          <a:xfrm>
            <a:off x="384672" y="4243754"/>
            <a:ext cx="8368526" cy="240080"/>
          </a:xfrm>
          <a:prstGeom prst="rect">
            <a:avLst/>
          </a:prstGeom>
        </p:spPr>
      </p:pic>
      <p:sp>
        <p:nvSpPr>
          <p:cNvPr id="5" name="TextBox 4"/>
          <p:cNvSpPr txBox="1"/>
          <p:nvPr/>
        </p:nvSpPr>
        <p:spPr>
          <a:xfrm>
            <a:off x="430689" y="4525109"/>
            <a:ext cx="8299063" cy="2031325"/>
          </a:xfrm>
          <a:prstGeom prst="rect">
            <a:avLst/>
          </a:prstGeom>
          <a:noFill/>
        </p:spPr>
        <p:txBody>
          <a:bodyPr wrap="square" rtlCol="0">
            <a:spAutoFit/>
          </a:bodyPr>
          <a:lstStyle/>
          <a:p>
            <a:r>
              <a:rPr lang="en-US" sz="1800" dirty="0">
                <a:solidFill>
                  <a:schemeClr val="tx1">
                    <a:lumMod val="40000"/>
                    <a:lumOff val="60000"/>
                  </a:schemeClr>
                </a:solidFill>
                <a:latin typeface="Arial" panose="020B0604020202020204" pitchFamily="34" charset="0"/>
                <a:cs typeface="Arial" panose="020B0604020202020204" pitchFamily="34" charset="0"/>
              </a:rPr>
              <a:t>• Adults should sleep 7 or more hours per night on a regular basis to promote optimal health.</a:t>
            </a:r>
          </a:p>
          <a:p>
            <a:r>
              <a:rPr lang="en-US" sz="1800" dirty="0">
                <a:solidFill>
                  <a:schemeClr val="tx1">
                    <a:lumMod val="40000"/>
                    <a:lumOff val="60000"/>
                  </a:schemeClr>
                </a:solidFill>
                <a:latin typeface="Arial" panose="020B0604020202020204" pitchFamily="34" charset="0"/>
                <a:cs typeface="Arial" panose="020B0604020202020204" pitchFamily="34" charset="0"/>
              </a:rPr>
              <a:t>• Sleeping less than 7 hours per night on a regular basis is associated with adverse health outcomes, including weight gain and obesity, diabetes, hypertension, heart disease and stroke, depression, and increased risk of death. …also associated with impaired immune function, increased pain, impaired performance, increased errors, and greater risk of accidents.</a:t>
            </a:r>
          </a:p>
        </p:txBody>
      </p:sp>
    </p:spTree>
    <p:extLst>
      <p:ext uri="{BB962C8B-B14F-4D97-AF65-F5344CB8AC3E}">
        <p14:creationId xmlns:p14="http://schemas.microsoft.com/office/powerpoint/2010/main" val="32370882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ChangeArrowheads="1"/>
          </p:cNvSpPr>
          <p:nvPr/>
        </p:nvSpPr>
        <p:spPr bwMode="auto">
          <a:xfrm>
            <a:off x="783981" y="626206"/>
            <a:ext cx="7772400" cy="620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b"/>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gn="ctr" eaLnBrk="1" hangingPunct="1">
              <a:lnSpc>
                <a:spcPct val="85000"/>
              </a:lnSpc>
              <a:spcBef>
                <a:spcPct val="0"/>
              </a:spcBef>
              <a:buFontTx/>
              <a:buNone/>
            </a:pPr>
            <a:r>
              <a:rPr lang="en-US" altLang="en-US" b="1" dirty="0">
                <a:solidFill>
                  <a:srgbClr val="FFFF00"/>
                </a:solidFill>
                <a:latin typeface="Arial" panose="020B0604020202020204" pitchFamily="34" charset="0"/>
              </a:rPr>
              <a:t>Sleep Deficiency Trend</a:t>
            </a:r>
          </a:p>
        </p:txBody>
      </p:sp>
      <p:sp>
        <p:nvSpPr>
          <p:cNvPr id="53252" name="Text Box 4"/>
          <p:cNvSpPr txBox="1">
            <a:spLocks noChangeArrowheads="1"/>
          </p:cNvSpPr>
          <p:nvPr/>
        </p:nvSpPr>
        <p:spPr bwMode="auto">
          <a:xfrm>
            <a:off x="681038" y="5047047"/>
            <a:ext cx="7875343"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r>
              <a:rPr lang="en-US" altLang="en-US" sz="1600" dirty="0">
                <a:latin typeface="Arial" panose="020B0604020202020204" pitchFamily="34" charset="0"/>
                <a:cs typeface="Times New Roman" panose="02020603050405020304" pitchFamily="18" charset="0"/>
              </a:rPr>
              <a:t>From: </a:t>
            </a:r>
            <a:r>
              <a:rPr lang="en-US" altLang="en-US" sz="1600" i="1" dirty="0">
                <a:latin typeface="Arial" panose="020B0604020202020204" pitchFamily="34" charset="0"/>
                <a:cs typeface="Times New Roman" panose="02020603050405020304" pitchFamily="18" charset="0"/>
              </a:rPr>
              <a:t>Trends in Self-Reported Sleep Duration among US Adults from 1985 to 2012, Ford ES, Cunningham TJ, Croft JB, Sleep 38:829-32, 2015.</a:t>
            </a:r>
          </a:p>
          <a:p>
            <a:pPr eaLnBrk="1" hangingPunct="1">
              <a:spcBef>
                <a:spcPct val="0"/>
              </a:spcBef>
              <a:buFontTx/>
              <a:buNone/>
            </a:pPr>
            <a:r>
              <a:rPr lang="en-US" altLang="en-US" sz="1600" i="1" dirty="0">
                <a:latin typeface="Arial" panose="020B0604020202020204" pitchFamily="34" charset="0"/>
                <a:cs typeface="Times New Roman" panose="02020603050405020304" pitchFamily="18" charset="0"/>
              </a:rPr>
              <a:t>Are U.S. adults reporting less sleep?: Findings from sleep duration trends in the National Health Interview Survey, 2004-2017. Sheehan CM, </a:t>
            </a:r>
            <a:r>
              <a:rPr lang="en-US" altLang="en-US" sz="1600" i="1" dirty="0" err="1">
                <a:latin typeface="Arial" panose="020B0604020202020204" pitchFamily="34" charset="0"/>
                <a:cs typeface="Times New Roman" panose="02020603050405020304" pitchFamily="18" charset="0"/>
              </a:rPr>
              <a:t>Frochen</a:t>
            </a:r>
            <a:r>
              <a:rPr lang="en-US" altLang="en-US" sz="1600" i="1" dirty="0">
                <a:latin typeface="Arial" panose="020B0604020202020204" pitchFamily="34" charset="0"/>
                <a:cs typeface="Times New Roman" panose="02020603050405020304" pitchFamily="18" charset="0"/>
              </a:rPr>
              <a:t> SE, </a:t>
            </a:r>
            <a:r>
              <a:rPr lang="en-US" altLang="en-US" sz="1600" i="1" dirty="0" err="1">
                <a:latin typeface="Arial" panose="020B0604020202020204" pitchFamily="34" charset="0"/>
                <a:cs typeface="Times New Roman" panose="02020603050405020304" pitchFamily="18" charset="0"/>
              </a:rPr>
              <a:t>Walsemann</a:t>
            </a:r>
            <a:r>
              <a:rPr lang="en-US" altLang="en-US" sz="1600" i="1" dirty="0">
                <a:latin typeface="Arial" panose="020B0604020202020204" pitchFamily="34" charset="0"/>
                <a:cs typeface="Times New Roman" panose="02020603050405020304" pitchFamily="18" charset="0"/>
              </a:rPr>
              <a:t> KM, </a:t>
            </a:r>
            <a:r>
              <a:rPr lang="en-US" altLang="en-US" sz="1600" i="1" dirty="0" err="1">
                <a:latin typeface="Arial" panose="020B0604020202020204" pitchFamily="34" charset="0"/>
                <a:cs typeface="Times New Roman" panose="02020603050405020304" pitchFamily="18" charset="0"/>
              </a:rPr>
              <a:t>Ailshire</a:t>
            </a:r>
            <a:r>
              <a:rPr lang="en-US" altLang="en-US" sz="1600" i="1" dirty="0">
                <a:latin typeface="Arial" panose="020B0604020202020204" pitchFamily="34" charset="0"/>
                <a:cs typeface="Times New Roman" panose="02020603050405020304" pitchFamily="18" charset="0"/>
              </a:rPr>
              <a:t> JA. Sleep. 42(2):zsy221, 2019.</a:t>
            </a:r>
          </a:p>
        </p:txBody>
      </p:sp>
      <p:grpSp>
        <p:nvGrpSpPr>
          <p:cNvPr id="11" name="Group 10">
            <a:extLst>
              <a:ext uri="{FF2B5EF4-FFF2-40B4-BE49-F238E27FC236}">
                <a16:creationId xmlns:a16="http://schemas.microsoft.com/office/drawing/2014/main" id="{D6F6B52E-1918-0C4E-0920-A8E830E6DD3C}"/>
              </a:ext>
            </a:extLst>
          </p:cNvPr>
          <p:cNvGrpSpPr/>
          <p:nvPr/>
        </p:nvGrpSpPr>
        <p:grpSpPr>
          <a:xfrm>
            <a:off x="389467" y="1574800"/>
            <a:ext cx="2988734" cy="3225801"/>
            <a:chOff x="613833" y="1359271"/>
            <a:chExt cx="3391459" cy="3404437"/>
          </a:xfrm>
        </p:grpSpPr>
        <p:pic>
          <p:nvPicPr>
            <p:cNvPr id="4" name="Picture 3">
              <a:extLst>
                <a:ext uri="{FF2B5EF4-FFF2-40B4-BE49-F238E27FC236}">
                  <a16:creationId xmlns:a16="http://schemas.microsoft.com/office/drawing/2014/main" id="{89C48CF4-EDBE-B6F1-6B0E-3363A8DCBF73}"/>
                </a:ext>
              </a:extLst>
            </p:cNvPr>
            <p:cNvPicPr>
              <a:picLocks noChangeAspect="1"/>
            </p:cNvPicPr>
            <p:nvPr/>
          </p:nvPicPr>
          <p:blipFill>
            <a:blip r:embed="rId3"/>
            <a:stretch>
              <a:fillRect/>
            </a:stretch>
          </p:blipFill>
          <p:spPr>
            <a:xfrm>
              <a:off x="613833" y="1359271"/>
              <a:ext cx="3391459" cy="3153462"/>
            </a:xfrm>
            <a:prstGeom prst="rect">
              <a:avLst/>
            </a:prstGeom>
          </p:spPr>
        </p:pic>
        <p:pic>
          <p:nvPicPr>
            <p:cNvPr id="8" name="Picture 7">
              <a:extLst>
                <a:ext uri="{FF2B5EF4-FFF2-40B4-BE49-F238E27FC236}">
                  <a16:creationId xmlns:a16="http://schemas.microsoft.com/office/drawing/2014/main" id="{163D9B24-95B2-511E-9589-414A46D94D85}"/>
                </a:ext>
              </a:extLst>
            </p:cNvPr>
            <p:cNvPicPr>
              <a:picLocks noChangeAspect="1"/>
            </p:cNvPicPr>
            <p:nvPr/>
          </p:nvPicPr>
          <p:blipFill>
            <a:blip r:embed="rId4"/>
            <a:stretch>
              <a:fillRect/>
            </a:stretch>
          </p:blipFill>
          <p:spPr>
            <a:xfrm>
              <a:off x="613833" y="4512733"/>
              <a:ext cx="3391459" cy="250975"/>
            </a:xfrm>
            <a:prstGeom prst="rect">
              <a:avLst/>
            </a:prstGeom>
          </p:spPr>
        </p:pic>
        <p:pic>
          <p:nvPicPr>
            <p:cNvPr id="10" name="Picture 9">
              <a:extLst>
                <a:ext uri="{FF2B5EF4-FFF2-40B4-BE49-F238E27FC236}">
                  <a16:creationId xmlns:a16="http://schemas.microsoft.com/office/drawing/2014/main" id="{6B7A1F88-EACD-E8D3-26F6-A5538D291AEF}"/>
                </a:ext>
              </a:extLst>
            </p:cNvPr>
            <p:cNvPicPr>
              <a:picLocks noChangeAspect="1"/>
            </p:cNvPicPr>
            <p:nvPr/>
          </p:nvPicPr>
          <p:blipFill>
            <a:blip r:embed="rId5"/>
            <a:stretch>
              <a:fillRect/>
            </a:stretch>
          </p:blipFill>
          <p:spPr>
            <a:xfrm>
              <a:off x="1275822" y="1550036"/>
              <a:ext cx="790046" cy="711478"/>
            </a:xfrm>
            <a:prstGeom prst="rect">
              <a:avLst/>
            </a:prstGeom>
          </p:spPr>
        </p:pic>
      </p:grpSp>
      <p:grpSp>
        <p:nvGrpSpPr>
          <p:cNvPr id="20" name="Group 19">
            <a:extLst>
              <a:ext uri="{FF2B5EF4-FFF2-40B4-BE49-F238E27FC236}">
                <a16:creationId xmlns:a16="http://schemas.microsoft.com/office/drawing/2014/main" id="{27E13DB3-8B5A-EF35-C59C-5BE29DD56D37}"/>
              </a:ext>
            </a:extLst>
          </p:cNvPr>
          <p:cNvGrpSpPr/>
          <p:nvPr/>
        </p:nvGrpSpPr>
        <p:grpSpPr>
          <a:xfrm>
            <a:off x="3428915" y="1574800"/>
            <a:ext cx="5325618" cy="3225801"/>
            <a:chOff x="3428915" y="1590394"/>
            <a:chExt cx="5325618" cy="3218673"/>
          </a:xfrm>
        </p:grpSpPr>
        <p:pic>
          <p:nvPicPr>
            <p:cNvPr id="13" name="Picture 12">
              <a:extLst>
                <a:ext uri="{FF2B5EF4-FFF2-40B4-BE49-F238E27FC236}">
                  <a16:creationId xmlns:a16="http://schemas.microsoft.com/office/drawing/2014/main" id="{E9547655-A12B-B756-252C-C251D53B3FF4}"/>
                </a:ext>
              </a:extLst>
            </p:cNvPr>
            <p:cNvPicPr>
              <a:picLocks noChangeAspect="1"/>
            </p:cNvPicPr>
            <p:nvPr/>
          </p:nvPicPr>
          <p:blipFill>
            <a:blip r:embed="rId6"/>
            <a:stretch>
              <a:fillRect/>
            </a:stretch>
          </p:blipFill>
          <p:spPr>
            <a:xfrm>
              <a:off x="3428915" y="1590394"/>
              <a:ext cx="5325618" cy="3218673"/>
            </a:xfrm>
            <a:prstGeom prst="rect">
              <a:avLst/>
            </a:prstGeom>
          </p:spPr>
        </p:pic>
        <p:grpSp>
          <p:nvGrpSpPr>
            <p:cNvPr id="18" name="Group 17">
              <a:extLst>
                <a:ext uri="{FF2B5EF4-FFF2-40B4-BE49-F238E27FC236}">
                  <a16:creationId xmlns:a16="http://schemas.microsoft.com/office/drawing/2014/main" id="{F68FCE42-EE8B-3221-752F-40384CD34E30}"/>
                </a:ext>
              </a:extLst>
            </p:cNvPr>
            <p:cNvGrpSpPr/>
            <p:nvPr/>
          </p:nvGrpSpPr>
          <p:grpSpPr>
            <a:xfrm>
              <a:off x="3901814" y="1590394"/>
              <a:ext cx="4674404" cy="423580"/>
              <a:chOff x="4069240" y="1242795"/>
              <a:chExt cx="3243207" cy="238310"/>
            </a:xfrm>
          </p:grpSpPr>
          <p:pic>
            <p:nvPicPr>
              <p:cNvPr id="15" name="Picture 14">
                <a:extLst>
                  <a:ext uri="{FF2B5EF4-FFF2-40B4-BE49-F238E27FC236}">
                    <a16:creationId xmlns:a16="http://schemas.microsoft.com/office/drawing/2014/main" id="{14447CD6-D16D-D844-032E-B5F88D0583BD}"/>
                  </a:ext>
                </a:extLst>
              </p:cNvPr>
              <p:cNvPicPr>
                <a:picLocks noChangeAspect="1"/>
              </p:cNvPicPr>
              <p:nvPr/>
            </p:nvPicPr>
            <p:blipFill>
              <a:blip r:embed="rId7"/>
              <a:stretch>
                <a:fillRect/>
              </a:stretch>
            </p:blipFill>
            <p:spPr>
              <a:xfrm>
                <a:off x="4069240" y="1242795"/>
                <a:ext cx="3045985" cy="125505"/>
              </a:xfrm>
              <a:prstGeom prst="rect">
                <a:avLst/>
              </a:prstGeom>
            </p:spPr>
          </p:pic>
          <p:pic>
            <p:nvPicPr>
              <p:cNvPr id="17" name="Picture 16">
                <a:extLst>
                  <a:ext uri="{FF2B5EF4-FFF2-40B4-BE49-F238E27FC236}">
                    <a16:creationId xmlns:a16="http://schemas.microsoft.com/office/drawing/2014/main" id="{26D3B39D-F9D5-841E-F0ED-3E909877D17B}"/>
                  </a:ext>
                </a:extLst>
              </p:cNvPr>
              <p:cNvPicPr>
                <a:picLocks noChangeAspect="1"/>
              </p:cNvPicPr>
              <p:nvPr/>
            </p:nvPicPr>
            <p:blipFill>
              <a:blip r:embed="rId8"/>
              <a:stretch>
                <a:fillRect/>
              </a:stretch>
            </p:blipFill>
            <p:spPr>
              <a:xfrm>
                <a:off x="4069240" y="1355600"/>
                <a:ext cx="3243207" cy="125505"/>
              </a:xfrm>
              <a:prstGeom prst="rect">
                <a:avLst/>
              </a:prstGeom>
            </p:spPr>
          </p:pic>
        </p:grpSp>
      </p:grpSp>
    </p:spTree>
    <p:extLst>
      <p:ext uri="{BB962C8B-B14F-4D97-AF65-F5344CB8AC3E}">
        <p14:creationId xmlns:p14="http://schemas.microsoft.com/office/powerpoint/2010/main" val="2739418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ext Box 2"/>
          <p:cNvSpPr txBox="1">
            <a:spLocks noChangeArrowheads="1"/>
          </p:cNvSpPr>
          <p:nvPr/>
        </p:nvSpPr>
        <p:spPr bwMode="auto">
          <a:xfrm>
            <a:off x="963480" y="778406"/>
            <a:ext cx="721704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r>
              <a:rPr lang="en-US" altLang="en-US" b="1" dirty="0">
                <a:solidFill>
                  <a:srgbClr val="FFFF00"/>
                </a:solidFill>
                <a:latin typeface="Arial" panose="020B0604020202020204" pitchFamily="34" charset="0"/>
              </a:rPr>
              <a:t>Consequences of Sleep Deficiency</a:t>
            </a:r>
          </a:p>
        </p:txBody>
      </p:sp>
      <p:sp>
        <p:nvSpPr>
          <p:cNvPr id="82947" name="Text Box 3"/>
          <p:cNvSpPr txBox="1">
            <a:spLocks noChangeArrowheads="1"/>
          </p:cNvSpPr>
          <p:nvPr/>
        </p:nvSpPr>
        <p:spPr bwMode="auto">
          <a:xfrm>
            <a:off x="5173664" y="2395538"/>
            <a:ext cx="2566728" cy="449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SzPct val="70000"/>
              <a:buFont typeface="Wingdings" panose="05000000000000000000" pitchFamily="2" charset="2"/>
              <a:buChar char="l"/>
            </a:pPr>
            <a:r>
              <a:rPr lang="en-US" altLang="en-US" sz="2600" dirty="0">
                <a:solidFill>
                  <a:schemeClr val="tx1">
                    <a:lumMod val="40000"/>
                    <a:lumOff val="60000"/>
                  </a:schemeClr>
                </a:solidFill>
                <a:latin typeface="Arial" panose="020B0604020202020204" pitchFamily="34" charset="0"/>
                <a:cs typeface="Times New Roman" panose="02020603050405020304" pitchFamily="18" charset="0"/>
              </a:rPr>
              <a:t> Obesity</a:t>
            </a:r>
          </a:p>
          <a:p>
            <a:pPr eaLnBrk="1" hangingPunct="1">
              <a:spcBef>
                <a:spcPct val="0"/>
              </a:spcBef>
              <a:buSzPct val="70000"/>
              <a:buFont typeface="Wingdings" panose="05000000000000000000" pitchFamily="2" charset="2"/>
              <a:buChar char="l"/>
            </a:pPr>
            <a:r>
              <a:rPr lang="en-US" altLang="en-US" sz="2600" dirty="0">
                <a:solidFill>
                  <a:schemeClr val="tx1">
                    <a:lumMod val="40000"/>
                    <a:lumOff val="60000"/>
                  </a:schemeClr>
                </a:solidFill>
                <a:latin typeface="Arial" panose="020B0604020202020204" pitchFamily="34" charset="0"/>
                <a:cs typeface="Times New Roman" panose="02020603050405020304" pitchFamily="18" charset="0"/>
              </a:rPr>
              <a:t> Diabetes</a:t>
            </a:r>
          </a:p>
          <a:p>
            <a:pPr eaLnBrk="1" hangingPunct="1">
              <a:spcBef>
                <a:spcPct val="0"/>
              </a:spcBef>
              <a:buSzPct val="70000"/>
              <a:buFont typeface="Wingdings" panose="05000000000000000000" pitchFamily="2" charset="2"/>
              <a:buChar char="l"/>
            </a:pPr>
            <a:r>
              <a:rPr lang="en-US" altLang="en-US" sz="2600" dirty="0">
                <a:solidFill>
                  <a:schemeClr val="tx1">
                    <a:lumMod val="40000"/>
                    <a:lumOff val="60000"/>
                  </a:schemeClr>
                </a:solidFill>
                <a:latin typeface="Arial" panose="020B0604020202020204" pitchFamily="34" charset="0"/>
                <a:cs typeface="Times New Roman" panose="02020603050405020304" pitchFamily="18" charset="0"/>
              </a:rPr>
              <a:t> Heart Disease</a:t>
            </a:r>
          </a:p>
          <a:p>
            <a:pPr eaLnBrk="1" hangingPunct="1">
              <a:spcBef>
                <a:spcPct val="0"/>
              </a:spcBef>
              <a:buSzPct val="70000"/>
              <a:buFont typeface="Wingdings" panose="05000000000000000000" pitchFamily="2" charset="2"/>
              <a:buChar char="l"/>
            </a:pPr>
            <a:r>
              <a:rPr lang="en-US" altLang="en-US" sz="2600" dirty="0">
                <a:solidFill>
                  <a:schemeClr val="tx1">
                    <a:lumMod val="40000"/>
                    <a:lumOff val="60000"/>
                  </a:schemeClr>
                </a:solidFill>
                <a:latin typeface="Arial" panose="020B0604020202020204" pitchFamily="34" charset="0"/>
                <a:cs typeface="Times New Roman" panose="02020603050405020304" pitchFamily="18" charset="0"/>
              </a:rPr>
              <a:t> Stroke</a:t>
            </a:r>
          </a:p>
          <a:p>
            <a:pPr eaLnBrk="1" hangingPunct="1">
              <a:spcBef>
                <a:spcPct val="0"/>
              </a:spcBef>
              <a:buSzPct val="70000"/>
              <a:buFont typeface="Wingdings" panose="05000000000000000000" pitchFamily="2" charset="2"/>
              <a:buChar char="l"/>
            </a:pPr>
            <a:r>
              <a:rPr lang="en-US" altLang="en-US" sz="2600" dirty="0">
                <a:solidFill>
                  <a:schemeClr val="tx1">
                    <a:lumMod val="40000"/>
                    <a:lumOff val="60000"/>
                  </a:schemeClr>
                </a:solidFill>
                <a:latin typeface="Arial" panose="020B0604020202020204" pitchFamily="34" charset="0"/>
                <a:cs typeface="Times New Roman" panose="02020603050405020304" pitchFamily="18" charset="0"/>
              </a:rPr>
              <a:t> Hypertension</a:t>
            </a:r>
          </a:p>
          <a:p>
            <a:pPr eaLnBrk="1" hangingPunct="1">
              <a:spcBef>
                <a:spcPct val="0"/>
              </a:spcBef>
              <a:buSzPct val="70000"/>
              <a:buFont typeface="Wingdings" panose="05000000000000000000" pitchFamily="2" charset="2"/>
              <a:buChar char="l"/>
            </a:pPr>
            <a:r>
              <a:rPr lang="en-US" altLang="en-US" sz="2600" dirty="0">
                <a:solidFill>
                  <a:schemeClr val="tx1">
                    <a:lumMod val="40000"/>
                    <a:lumOff val="60000"/>
                  </a:schemeClr>
                </a:solidFill>
                <a:latin typeface="Arial" panose="020B0604020202020204" pitchFamily="34" charset="0"/>
                <a:cs typeface="Times New Roman" panose="02020603050405020304" pitchFamily="18" charset="0"/>
              </a:rPr>
              <a:t> Depression</a:t>
            </a:r>
          </a:p>
          <a:p>
            <a:pPr eaLnBrk="1" hangingPunct="1">
              <a:spcBef>
                <a:spcPct val="0"/>
              </a:spcBef>
              <a:buSzPct val="70000"/>
              <a:buFont typeface="Wingdings" panose="05000000000000000000" pitchFamily="2" charset="2"/>
              <a:buChar char="l"/>
            </a:pPr>
            <a:r>
              <a:rPr lang="en-US" altLang="en-US" sz="2600" dirty="0">
                <a:solidFill>
                  <a:schemeClr val="tx1">
                    <a:lumMod val="40000"/>
                    <a:lumOff val="60000"/>
                  </a:schemeClr>
                </a:solidFill>
                <a:latin typeface="Arial" panose="020B0604020202020204" pitchFamily="34" charset="0"/>
                <a:cs typeface="Times New Roman" panose="02020603050405020304" pitchFamily="18" charset="0"/>
              </a:rPr>
              <a:t> Anxiety</a:t>
            </a:r>
          </a:p>
          <a:p>
            <a:pPr eaLnBrk="1" hangingPunct="1">
              <a:spcBef>
                <a:spcPct val="0"/>
              </a:spcBef>
              <a:buSzPct val="70000"/>
              <a:buFont typeface="Wingdings" panose="05000000000000000000" pitchFamily="2" charset="2"/>
              <a:buChar char="l"/>
            </a:pPr>
            <a:r>
              <a:rPr lang="en-US" altLang="en-US" sz="2600" dirty="0">
                <a:solidFill>
                  <a:schemeClr val="tx1">
                    <a:lumMod val="40000"/>
                    <a:lumOff val="60000"/>
                  </a:schemeClr>
                </a:solidFill>
                <a:latin typeface="Arial" panose="020B0604020202020204" pitchFamily="34" charset="0"/>
                <a:cs typeface="Times New Roman" panose="02020603050405020304" pitchFamily="18" charset="0"/>
              </a:rPr>
              <a:t> Stress</a:t>
            </a:r>
          </a:p>
          <a:p>
            <a:pPr eaLnBrk="1" hangingPunct="1">
              <a:spcBef>
                <a:spcPct val="0"/>
              </a:spcBef>
              <a:buSzPct val="70000"/>
              <a:buFont typeface="Wingdings" panose="05000000000000000000" pitchFamily="2" charset="2"/>
              <a:buChar char="l"/>
            </a:pPr>
            <a:r>
              <a:rPr lang="en-US" altLang="en-US" sz="2600" dirty="0">
                <a:solidFill>
                  <a:schemeClr val="tx1">
                    <a:lumMod val="40000"/>
                    <a:lumOff val="60000"/>
                  </a:schemeClr>
                </a:solidFill>
                <a:latin typeface="Arial" panose="020B0604020202020204" pitchFamily="34" charset="0"/>
                <a:cs typeface="Times New Roman" panose="02020603050405020304" pitchFamily="18" charset="0"/>
              </a:rPr>
              <a:t> Cancer</a:t>
            </a:r>
          </a:p>
          <a:p>
            <a:pPr eaLnBrk="1" hangingPunct="1">
              <a:spcBef>
                <a:spcPct val="0"/>
              </a:spcBef>
              <a:buSzPct val="70000"/>
              <a:buFont typeface="Wingdings" panose="05000000000000000000" pitchFamily="2" charset="2"/>
              <a:buChar char="l"/>
            </a:pPr>
            <a:r>
              <a:rPr lang="en-US" altLang="en-US" sz="2600" dirty="0">
                <a:solidFill>
                  <a:schemeClr val="tx1">
                    <a:lumMod val="40000"/>
                    <a:lumOff val="60000"/>
                  </a:schemeClr>
                </a:solidFill>
                <a:latin typeface="Arial" panose="020B0604020202020204" pitchFamily="34" charset="0"/>
                <a:cs typeface="Times New Roman" panose="02020603050405020304" pitchFamily="18" charset="0"/>
              </a:rPr>
              <a:t> Mortality </a:t>
            </a:r>
          </a:p>
          <a:p>
            <a:pPr eaLnBrk="1" hangingPunct="1">
              <a:spcBef>
                <a:spcPct val="0"/>
              </a:spcBef>
              <a:buSzPct val="70000"/>
              <a:buFont typeface="Wingdings" panose="05000000000000000000" pitchFamily="2" charset="2"/>
              <a:buChar char="l"/>
            </a:pPr>
            <a:endParaRPr lang="en-US" altLang="en-US" sz="2600" dirty="0">
              <a:solidFill>
                <a:schemeClr val="tx1">
                  <a:lumMod val="40000"/>
                  <a:lumOff val="60000"/>
                </a:schemeClr>
              </a:solidFill>
              <a:latin typeface="Arial" panose="020B0604020202020204" pitchFamily="34" charset="0"/>
            </a:endParaRPr>
          </a:p>
        </p:txBody>
      </p:sp>
      <p:sp>
        <p:nvSpPr>
          <p:cNvPr id="2" name="Text Box 3">
            <a:extLst>
              <a:ext uri="{FF2B5EF4-FFF2-40B4-BE49-F238E27FC236}">
                <a16:creationId xmlns:a16="http://schemas.microsoft.com/office/drawing/2014/main" id="{AB0351B7-9765-C329-F9DD-44D9A5AF572B}"/>
              </a:ext>
            </a:extLst>
          </p:cNvPr>
          <p:cNvSpPr txBox="1">
            <a:spLocks noChangeArrowheads="1"/>
          </p:cNvSpPr>
          <p:nvPr/>
        </p:nvSpPr>
        <p:spPr bwMode="auto">
          <a:xfrm>
            <a:off x="1092731" y="2395538"/>
            <a:ext cx="3403496" cy="4093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SzPct val="70000"/>
              <a:buFont typeface="Wingdings" panose="05000000000000000000" pitchFamily="2" charset="2"/>
              <a:buChar char="l"/>
            </a:pPr>
            <a:r>
              <a:rPr lang="en-US" altLang="en-US" sz="2600" dirty="0">
                <a:solidFill>
                  <a:schemeClr val="tx1">
                    <a:lumMod val="40000"/>
                    <a:lumOff val="60000"/>
                  </a:schemeClr>
                </a:solidFill>
                <a:latin typeface="Arial" panose="020B0604020202020204" pitchFamily="34" charset="0"/>
                <a:cs typeface="Times New Roman" panose="02020603050405020304" pitchFamily="18" charset="0"/>
              </a:rPr>
              <a:t> Alertness</a:t>
            </a:r>
          </a:p>
          <a:p>
            <a:pPr eaLnBrk="1" hangingPunct="1">
              <a:spcBef>
                <a:spcPct val="0"/>
              </a:spcBef>
              <a:buSzPct val="70000"/>
              <a:buFont typeface="Wingdings" panose="05000000000000000000" pitchFamily="2" charset="2"/>
              <a:buChar char="l"/>
            </a:pPr>
            <a:r>
              <a:rPr lang="en-US" altLang="en-US" sz="2600" dirty="0">
                <a:solidFill>
                  <a:schemeClr val="tx1">
                    <a:lumMod val="40000"/>
                    <a:lumOff val="60000"/>
                  </a:schemeClr>
                </a:solidFill>
                <a:latin typeface="Arial" panose="020B0604020202020204" pitchFamily="34" charset="0"/>
                <a:cs typeface="Times New Roman" panose="02020603050405020304" pitchFamily="18" charset="0"/>
              </a:rPr>
              <a:t> Reaction Time</a:t>
            </a:r>
          </a:p>
          <a:p>
            <a:pPr eaLnBrk="1" hangingPunct="1">
              <a:spcBef>
                <a:spcPct val="0"/>
              </a:spcBef>
              <a:buSzPct val="70000"/>
              <a:buFont typeface="Wingdings" panose="05000000000000000000" pitchFamily="2" charset="2"/>
              <a:buChar char="l"/>
            </a:pPr>
            <a:r>
              <a:rPr lang="en-US" altLang="en-US" sz="2600" dirty="0">
                <a:solidFill>
                  <a:schemeClr val="tx1">
                    <a:lumMod val="40000"/>
                    <a:lumOff val="60000"/>
                  </a:schemeClr>
                </a:solidFill>
                <a:latin typeface="Arial" panose="020B0604020202020204" pitchFamily="34" charset="0"/>
                <a:cs typeface="Times New Roman" panose="02020603050405020304" pitchFamily="18" charset="0"/>
              </a:rPr>
              <a:t> Mood</a:t>
            </a:r>
          </a:p>
          <a:p>
            <a:pPr eaLnBrk="1" hangingPunct="1">
              <a:spcBef>
                <a:spcPct val="0"/>
              </a:spcBef>
              <a:buSzPct val="70000"/>
              <a:buFont typeface="Wingdings" panose="05000000000000000000" pitchFamily="2" charset="2"/>
              <a:buChar char="l"/>
            </a:pPr>
            <a:r>
              <a:rPr lang="en-US" altLang="en-US" sz="2600" dirty="0">
                <a:solidFill>
                  <a:schemeClr val="tx1">
                    <a:lumMod val="40000"/>
                    <a:lumOff val="60000"/>
                  </a:schemeClr>
                </a:solidFill>
                <a:latin typeface="Arial" panose="020B0604020202020204" pitchFamily="34" charset="0"/>
                <a:cs typeface="Times New Roman" panose="02020603050405020304" pitchFamily="18" charset="0"/>
              </a:rPr>
              <a:t> Accidents</a:t>
            </a:r>
          </a:p>
          <a:p>
            <a:pPr eaLnBrk="1" hangingPunct="1">
              <a:spcBef>
                <a:spcPct val="0"/>
              </a:spcBef>
              <a:buSzPct val="70000"/>
              <a:buFont typeface="Wingdings" panose="05000000000000000000" pitchFamily="2" charset="2"/>
              <a:buChar char="l"/>
            </a:pPr>
            <a:r>
              <a:rPr lang="en-US" altLang="en-US" sz="2600" dirty="0">
                <a:solidFill>
                  <a:schemeClr val="tx1">
                    <a:lumMod val="40000"/>
                    <a:lumOff val="60000"/>
                  </a:schemeClr>
                </a:solidFill>
                <a:latin typeface="Arial" panose="020B0604020202020204" pitchFamily="34" charset="0"/>
                <a:cs typeface="Times New Roman" panose="02020603050405020304" pitchFamily="18" charset="0"/>
              </a:rPr>
              <a:t> Executive Cognition</a:t>
            </a:r>
          </a:p>
          <a:p>
            <a:pPr eaLnBrk="1" hangingPunct="1">
              <a:spcBef>
                <a:spcPct val="0"/>
              </a:spcBef>
              <a:buSzPct val="70000"/>
              <a:buFont typeface="Wingdings" panose="05000000000000000000" pitchFamily="2" charset="2"/>
              <a:buChar char="l"/>
            </a:pPr>
            <a:r>
              <a:rPr lang="en-US" altLang="en-US" sz="2600" dirty="0">
                <a:solidFill>
                  <a:schemeClr val="tx1">
                    <a:lumMod val="40000"/>
                    <a:lumOff val="60000"/>
                  </a:schemeClr>
                </a:solidFill>
                <a:latin typeface="Arial" panose="020B0604020202020204" pitchFamily="34" charset="0"/>
                <a:cs typeface="Times New Roman" panose="02020603050405020304" pitchFamily="18" charset="0"/>
              </a:rPr>
              <a:t> Learning</a:t>
            </a:r>
          </a:p>
          <a:p>
            <a:pPr eaLnBrk="1" hangingPunct="1">
              <a:spcBef>
                <a:spcPct val="0"/>
              </a:spcBef>
              <a:buSzPct val="70000"/>
              <a:buFont typeface="Wingdings" panose="05000000000000000000" pitchFamily="2" charset="2"/>
              <a:buChar char="l"/>
            </a:pPr>
            <a:r>
              <a:rPr lang="en-US" altLang="en-US" sz="2600" dirty="0">
                <a:solidFill>
                  <a:schemeClr val="tx1">
                    <a:lumMod val="40000"/>
                    <a:lumOff val="60000"/>
                  </a:schemeClr>
                </a:solidFill>
                <a:latin typeface="Arial" panose="020B0604020202020204" pitchFamily="34" charset="0"/>
                <a:cs typeface="Times New Roman" panose="02020603050405020304" pitchFamily="18" charset="0"/>
              </a:rPr>
              <a:t> Memory</a:t>
            </a:r>
          </a:p>
          <a:p>
            <a:pPr eaLnBrk="1" hangingPunct="1">
              <a:spcBef>
                <a:spcPct val="0"/>
              </a:spcBef>
              <a:buSzPct val="70000"/>
              <a:buFont typeface="Wingdings" panose="05000000000000000000" pitchFamily="2" charset="2"/>
              <a:buChar char="l"/>
            </a:pPr>
            <a:r>
              <a:rPr lang="en-US" altLang="en-US" sz="2600" dirty="0">
                <a:solidFill>
                  <a:schemeClr val="tx1">
                    <a:lumMod val="40000"/>
                    <a:lumOff val="60000"/>
                  </a:schemeClr>
                </a:solidFill>
                <a:latin typeface="Arial" panose="020B0604020202020204" pitchFamily="34" charset="0"/>
                <a:cs typeface="Times New Roman" panose="02020603050405020304" pitchFamily="18" charset="0"/>
              </a:rPr>
              <a:t> Immune Function</a:t>
            </a:r>
          </a:p>
          <a:p>
            <a:pPr eaLnBrk="1" hangingPunct="1">
              <a:spcBef>
                <a:spcPct val="0"/>
              </a:spcBef>
              <a:buSzPct val="70000"/>
              <a:buFont typeface="Wingdings" panose="05000000000000000000" pitchFamily="2" charset="2"/>
              <a:buChar char="l"/>
            </a:pPr>
            <a:r>
              <a:rPr lang="en-US" altLang="en-US" sz="2600" dirty="0">
                <a:solidFill>
                  <a:schemeClr val="tx1">
                    <a:lumMod val="40000"/>
                    <a:lumOff val="60000"/>
                  </a:schemeClr>
                </a:solidFill>
                <a:latin typeface="Arial" panose="020B0604020202020204" pitchFamily="34" charset="0"/>
                <a:cs typeface="Times New Roman" panose="02020603050405020304" pitchFamily="18" charset="0"/>
              </a:rPr>
              <a:t> Alcohol Use</a:t>
            </a:r>
          </a:p>
          <a:p>
            <a:pPr eaLnBrk="1" hangingPunct="1">
              <a:spcBef>
                <a:spcPct val="0"/>
              </a:spcBef>
              <a:buSzPct val="70000"/>
              <a:buFont typeface="Wingdings" panose="05000000000000000000" pitchFamily="2" charset="2"/>
              <a:buChar char="l"/>
            </a:pPr>
            <a:r>
              <a:rPr lang="en-US" altLang="en-US" sz="2600" dirty="0">
                <a:solidFill>
                  <a:schemeClr val="tx1">
                    <a:lumMod val="40000"/>
                    <a:lumOff val="60000"/>
                  </a:schemeClr>
                </a:solidFill>
                <a:latin typeface="Arial" panose="020B0604020202020204" pitchFamily="34" charset="0"/>
                <a:cs typeface="Times New Roman" panose="02020603050405020304" pitchFamily="18" charset="0"/>
              </a:rPr>
              <a:t> Appetite</a:t>
            </a:r>
            <a:endParaRPr lang="en-US" altLang="en-US" sz="2600" dirty="0">
              <a:solidFill>
                <a:schemeClr val="tx1">
                  <a:lumMod val="40000"/>
                  <a:lumOff val="60000"/>
                </a:schemeClr>
              </a:solidFill>
              <a:latin typeface="Arial" panose="020B0604020202020204" pitchFamily="34" charset="0"/>
            </a:endParaRPr>
          </a:p>
        </p:txBody>
      </p:sp>
      <p:sp>
        <p:nvSpPr>
          <p:cNvPr id="3" name="Text Box 2">
            <a:extLst>
              <a:ext uri="{FF2B5EF4-FFF2-40B4-BE49-F238E27FC236}">
                <a16:creationId xmlns:a16="http://schemas.microsoft.com/office/drawing/2014/main" id="{95D7EF89-B328-C423-DDD9-2335A8D1C998}"/>
              </a:ext>
            </a:extLst>
          </p:cNvPr>
          <p:cNvSpPr txBox="1">
            <a:spLocks noChangeArrowheads="1"/>
          </p:cNvSpPr>
          <p:nvPr/>
        </p:nvSpPr>
        <p:spPr bwMode="auto">
          <a:xfrm>
            <a:off x="1092731" y="1752072"/>
            <a:ext cx="7301999" cy="507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r>
              <a:rPr lang="en-US" altLang="en-US" sz="2700" b="1" dirty="0">
                <a:solidFill>
                  <a:schemeClr val="tx1">
                    <a:lumMod val="75000"/>
                  </a:schemeClr>
                </a:solidFill>
                <a:latin typeface="Arial" panose="020B0604020202020204" pitchFamily="34" charset="0"/>
              </a:rPr>
              <a:t>Behavioral Impairment    Risk for Disorders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2"/>
          <p:cNvSpPr txBox="1">
            <a:spLocks noChangeArrowheads="1"/>
          </p:cNvSpPr>
          <p:nvPr/>
        </p:nvSpPr>
        <p:spPr bwMode="auto">
          <a:xfrm>
            <a:off x="593227" y="5457129"/>
            <a:ext cx="824022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r>
              <a:rPr lang="en-US" altLang="en-US" sz="1600" dirty="0">
                <a:latin typeface="Arial" panose="020B0604020202020204" pitchFamily="34" charset="0"/>
                <a:cs typeface="Times New Roman" panose="02020603050405020304" pitchFamily="18" charset="0"/>
              </a:rPr>
              <a:t>From: </a:t>
            </a:r>
            <a:r>
              <a:rPr lang="en-US" altLang="en-US" sz="1600" i="1" dirty="0">
                <a:latin typeface="Arial" panose="020B0604020202020204" pitchFamily="34" charset="0"/>
                <a:cs typeface="Times New Roman" panose="02020603050405020304" pitchFamily="18" charset="0"/>
              </a:rPr>
              <a:t>Increased Risk of Upper Respiratory Infection in Military Recruits Who Report Sleeping Less Than 6 h per night. Wentz LM, Ward MD, Potter C, Oliver SJ, Jackson S, Izard RM, Greeves JP, Walsh NP. Military Medicine, 183:e699-e704, 2018.</a:t>
            </a:r>
          </a:p>
        </p:txBody>
      </p:sp>
      <p:sp>
        <p:nvSpPr>
          <p:cNvPr id="58371" name="Text Box 3"/>
          <p:cNvSpPr txBox="1">
            <a:spLocks noChangeArrowheads="1"/>
          </p:cNvSpPr>
          <p:nvPr/>
        </p:nvSpPr>
        <p:spPr bwMode="auto">
          <a:xfrm>
            <a:off x="415592" y="506089"/>
            <a:ext cx="813318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gn="ctr" eaLnBrk="1" hangingPunct="1">
              <a:spcBef>
                <a:spcPct val="0"/>
              </a:spcBef>
              <a:buFontTx/>
              <a:buNone/>
            </a:pPr>
            <a:r>
              <a:rPr lang="en-US" altLang="en-US" b="1" dirty="0">
                <a:solidFill>
                  <a:srgbClr val="FFFF00"/>
                </a:solidFill>
                <a:latin typeface="Arial" panose="020B0604020202020204" pitchFamily="34" charset="0"/>
              </a:rPr>
              <a:t>Sleep Deprivation and</a:t>
            </a:r>
          </a:p>
          <a:p>
            <a:pPr algn="ctr" eaLnBrk="1" hangingPunct="1">
              <a:spcBef>
                <a:spcPct val="0"/>
              </a:spcBef>
              <a:buFontTx/>
              <a:buNone/>
            </a:pPr>
            <a:r>
              <a:rPr lang="en-US" altLang="en-US" b="1" dirty="0">
                <a:solidFill>
                  <a:srgbClr val="FFFF00"/>
                </a:solidFill>
                <a:latin typeface="Arial" panose="020B0604020202020204" pitchFamily="34" charset="0"/>
              </a:rPr>
              <a:t>Immune Function</a:t>
            </a:r>
          </a:p>
        </p:txBody>
      </p:sp>
      <p:pic>
        <p:nvPicPr>
          <p:cNvPr id="2" name="Picture 1">
            <a:extLst>
              <a:ext uri="{FF2B5EF4-FFF2-40B4-BE49-F238E27FC236}">
                <a16:creationId xmlns:a16="http://schemas.microsoft.com/office/drawing/2014/main" id="{3DCE01DB-56EC-4EFC-AC77-9E8985066439}"/>
              </a:ext>
            </a:extLst>
          </p:cNvPr>
          <p:cNvPicPr>
            <a:picLocks noChangeAspect="1"/>
          </p:cNvPicPr>
          <p:nvPr/>
        </p:nvPicPr>
        <p:blipFill>
          <a:blip r:embed="rId3"/>
          <a:stretch>
            <a:fillRect/>
          </a:stretch>
        </p:blipFill>
        <p:spPr>
          <a:xfrm>
            <a:off x="1941698" y="1583306"/>
            <a:ext cx="5260604" cy="3849667"/>
          </a:xfrm>
          <a:prstGeom prst="rect">
            <a:avLst/>
          </a:prstGeom>
        </p:spPr>
      </p:pic>
      <p:sp>
        <p:nvSpPr>
          <p:cNvPr id="3" name="Rectangle 2">
            <a:extLst>
              <a:ext uri="{FF2B5EF4-FFF2-40B4-BE49-F238E27FC236}">
                <a16:creationId xmlns:a16="http://schemas.microsoft.com/office/drawing/2014/main" id="{D33F0B04-29EA-48AB-B8FD-BAC51262FB88}"/>
              </a:ext>
            </a:extLst>
          </p:cNvPr>
          <p:cNvSpPr/>
          <p:nvPr/>
        </p:nvSpPr>
        <p:spPr>
          <a:xfrm>
            <a:off x="1501751" y="6182634"/>
            <a:ext cx="7047026" cy="338554"/>
          </a:xfrm>
          <a:prstGeom prst="rect">
            <a:avLst/>
          </a:prstGeom>
        </p:spPr>
        <p:txBody>
          <a:bodyPr wrap="square">
            <a:spAutoFit/>
          </a:bodyPr>
          <a:lstStyle/>
          <a:p>
            <a:r>
              <a:rPr lang="en-US" sz="1600" i="1" dirty="0">
                <a:hlinkClick r:id="rId4"/>
              </a:rPr>
              <a:t>https://academic.oup.com/milmed/article/183/11-12/e699/4994227</a:t>
            </a:r>
            <a:endParaRPr lang="en-US" sz="1600" i="1" dirty="0"/>
          </a:p>
        </p:txBody>
      </p:sp>
    </p:spTree>
    <p:extLst>
      <p:ext uri="{BB962C8B-B14F-4D97-AF65-F5344CB8AC3E}">
        <p14:creationId xmlns:p14="http://schemas.microsoft.com/office/powerpoint/2010/main" val="36867174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3"/>
          <p:cNvSpPr txBox="1">
            <a:spLocks noChangeArrowheads="1"/>
          </p:cNvSpPr>
          <p:nvPr/>
        </p:nvSpPr>
        <p:spPr bwMode="auto">
          <a:xfrm>
            <a:off x="420688" y="5369375"/>
            <a:ext cx="833512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r>
              <a:rPr lang="en-US" altLang="en-US" sz="1600" dirty="0">
                <a:latin typeface="Arial" panose="020B0604020202020204" pitchFamily="34" charset="0"/>
                <a:cs typeface="Times New Roman" panose="02020603050405020304" pitchFamily="18" charset="0"/>
              </a:rPr>
              <a:t>From: </a:t>
            </a:r>
            <a:r>
              <a:rPr lang="en-US" altLang="en-US" sz="1600" i="1" dirty="0">
                <a:latin typeface="Arial" panose="020B0604020202020204" pitchFamily="34" charset="0"/>
                <a:cs typeface="Times New Roman" panose="02020603050405020304" pitchFamily="18" charset="0"/>
              </a:rPr>
              <a:t>Sleep Disorders and Sleep Deprivation: An Unmet Public Health Problem, Institute of Medicine (US) Committee on Sleep Medicine and Research, Colten HR, </a:t>
            </a:r>
            <a:r>
              <a:rPr lang="en-US" altLang="en-US" sz="1600" i="1" dirty="0" err="1">
                <a:latin typeface="Arial" panose="020B0604020202020204" pitchFamily="34" charset="0"/>
                <a:cs typeface="Times New Roman" panose="02020603050405020304" pitchFamily="18" charset="0"/>
              </a:rPr>
              <a:t>Altevogt</a:t>
            </a:r>
            <a:r>
              <a:rPr lang="en-US" altLang="en-US" sz="1600" i="1" dirty="0">
                <a:latin typeface="Arial" panose="020B0604020202020204" pitchFamily="34" charset="0"/>
                <a:cs typeface="Times New Roman" panose="02020603050405020304" pitchFamily="18" charset="0"/>
              </a:rPr>
              <a:t> BM, editors. Washington (DC): National Academies Press (US); 2006.</a:t>
            </a:r>
          </a:p>
        </p:txBody>
      </p:sp>
      <p:sp>
        <p:nvSpPr>
          <p:cNvPr id="56323" name="Text Box 4"/>
          <p:cNvSpPr txBox="1">
            <a:spLocks noChangeArrowheads="1"/>
          </p:cNvSpPr>
          <p:nvPr/>
        </p:nvSpPr>
        <p:spPr bwMode="auto">
          <a:xfrm>
            <a:off x="1587849" y="470259"/>
            <a:ext cx="596830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gn="ctr" eaLnBrk="1" hangingPunct="1">
              <a:spcBef>
                <a:spcPct val="0"/>
              </a:spcBef>
              <a:buFontTx/>
              <a:buNone/>
            </a:pPr>
            <a:r>
              <a:rPr lang="en-US" altLang="en-US" b="1" dirty="0">
                <a:solidFill>
                  <a:srgbClr val="FFFF00"/>
                </a:solidFill>
                <a:latin typeface="Arial" panose="020B0604020202020204" pitchFamily="34" charset="0"/>
              </a:rPr>
              <a:t>Cumulative Sleep Deprivation</a:t>
            </a:r>
          </a:p>
          <a:p>
            <a:pPr algn="ctr" eaLnBrk="1" hangingPunct="1">
              <a:spcBef>
                <a:spcPct val="0"/>
              </a:spcBef>
              <a:buFontTx/>
              <a:buNone/>
            </a:pPr>
            <a:r>
              <a:rPr lang="en-US" altLang="en-US" b="1" dirty="0">
                <a:solidFill>
                  <a:srgbClr val="FFFF00"/>
                </a:solidFill>
                <a:latin typeface="Arial" panose="020B0604020202020204" pitchFamily="34" charset="0"/>
              </a:rPr>
              <a:t>Glucose Regulation</a:t>
            </a:r>
          </a:p>
        </p:txBody>
      </p:sp>
      <p:sp>
        <p:nvSpPr>
          <p:cNvPr id="2" name="Rectangle 1">
            <a:extLst>
              <a:ext uri="{FF2B5EF4-FFF2-40B4-BE49-F238E27FC236}">
                <a16:creationId xmlns:a16="http://schemas.microsoft.com/office/drawing/2014/main" id="{D40160D6-F504-4124-8164-0C5E017C2ED5}"/>
              </a:ext>
            </a:extLst>
          </p:cNvPr>
          <p:cNvSpPr/>
          <p:nvPr/>
        </p:nvSpPr>
        <p:spPr>
          <a:xfrm>
            <a:off x="2691441" y="6123573"/>
            <a:ext cx="4994694" cy="338554"/>
          </a:xfrm>
          <a:prstGeom prst="rect">
            <a:avLst/>
          </a:prstGeom>
        </p:spPr>
        <p:txBody>
          <a:bodyPr wrap="square">
            <a:spAutoFit/>
          </a:bodyPr>
          <a:lstStyle/>
          <a:p>
            <a:r>
              <a:rPr lang="en-US" sz="1600" i="1" dirty="0">
                <a:hlinkClick r:id="rId3"/>
              </a:rPr>
              <a:t>file:///G:/Bookshelf_NBK19960.pdf</a:t>
            </a:r>
            <a:endParaRPr lang="en-US" sz="1600" i="1" dirty="0"/>
          </a:p>
        </p:txBody>
      </p:sp>
      <p:pic>
        <p:nvPicPr>
          <p:cNvPr id="4" name="Picture 3">
            <a:extLst>
              <a:ext uri="{FF2B5EF4-FFF2-40B4-BE49-F238E27FC236}">
                <a16:creationId xmlns:a16="http://schemas.microsoft.com/office/drawing/2014/main" id="{3D4EABD4-9A1D-46F8-A1AC-CBC07A9631BD}"/>
              </a:ext>
            </a:extLst>
          </p:cNvPr>
          <p:cNvPicPr>
            <a:picLocks noChangeAspect="1"/>
          </p:cNvPicPr>
          <p:nvPr/>
        </p:nvPicPr>
        <p:blipFill>
          <a:blip r:embed="rId4"/>
          <a:stretch>
            <a:fillRect/>
          </a:stretch>
        </p:blipFill>
        <p:spPr>
          <a:xfrm>
            <a:off x="1587848" y="1625217"/>
            <a:ext cx="5968301" cy="3744158"/>
          </a:xfrm>
          <a:prstGeom prst="rect">
            <a:avLst/>
          </a:prstGeom>
        </p:spPr>
      </p:pic>
    </p:spTree>
    <p:extLst>
      <p:ext uri="{BB962C8B-B14F-4D97-AF65-F5344CB8AC3E}">
        <p14:creationId xmlns:p14="http://schemas.microsoft.com/office/powerpoint/2010/main" val="37915698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3"/>
          <p:cNvSpPr txBox="1">
            <a:spLocks noChangeArrowheads="1"/>
          </p:cNvSpPr>
          <p:nvPr/>
        </p:nvSpPr>
        <p:spPr bwMode="auto">
          <a:xfrm>
            <a:off x="420688" y="5369375"/>
            <a:ext cx="833512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r>
              <a:rPr lang="en-US" altLang="en-US" sz="1600" dirty="0">
                <a:latin typeface="Arial" panose="020B0604020202020204" pitchFamily="34" charset="0"/>
                <a:cs typeface="Times New Roman" panose="02020603050405020304" pitchFamily="18" charset="0"/>
              </a:rPr>
              <a:t>From: </a:t>
            </a:r>
            <a:r>
              <a:rPr lang="en-US" altLang="en-US" sz="1600" i="1" dirty="0">
                <a:latin typeface="Arial" panose="020B0604020202020204" pitchFamily="34" charset="0"/>
                <a:cs typeface="Times New Roman" panose="02020603050405020304" pitchFamily="18" charset="0"/>
              </a:rPr>
              <a:t>Sleep Disorders and Sleep Deprivation: An Unmet Public Health Problem, Institute of Medicine (US) Committee on Sleep Medicine and Research, Colten HR, </a:t>
            </a:r>
            <a:r>
              <a:rPr lang="en-US" altLang="en-US" sz="1600" i="1" dirty="0" err="1">
                <a:latin typeface="Arial" panose="020B0604020202020204" pitchFamily="34" charset="0"/>
                <a:cs typeface="Times New Roman" panose="02020603050405020304" pitchFamily="18" charset="0"/>
              </a:rPr>
              <a:t>Altevogt</a:t>
            </a:r>
            <a:r>
              <a:rPr lang="en-US" altLang="en-US" sz="1600" i="1" dirty="0">
                <a:latin typeface="Arial" panose="020B0604020202020204" pitchFamily="34" charset="0"/>
                <a:cs typeface="Times New Roman" panose="02020603050405020304" pitchFamily="18" charset="0"/>
              </a:rPr>
              <a:t> BM, editors. Washington (DC): National Academies Press (US); 2006.</a:t>
            </a:r>
          </a:p>
        </p:txBody>
      </p:sp>
      <p:sp>
        <p:nvSpPr>
          <p:cNvPr id="56323" name="Text Box 4"/>
          <p:cNvSpPr txBox="1">
            <a:spLocks noChangeArrowheads="1"/>
          </p:cNvSpPr>
          <p:nvPr/>
        </p:nvSpPr>
        <p:spPr bwMode="auto">
          <a:xfrm>
            <a:off x="1604097" y="421154"/>
            <a:ext cx="596830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gn="ctr" eaLnBrk="1" hangingPunct="1">
              <a:spcBef>
                <a:spcPct val="0"/>
              </a:spcBef>
              <a:buFontTx/>
              <a:buNone/>
            </a:pPr>
            <a:r>
              <a:rPr lang="en-US" altLang="en-US" b="1" dirty="0">
                <a:solidFill>
                  <a:srgbClr val="FFFF00"/>
                </a:solidFill>
                <a:latin typeface="Arial" panose="020B0604020202020204" pitchFamily="34" charset="0"/>
              </a:rPr>
              <a:t>Cumulative Sleep Deprivation</a:t>
            </a:r>
          </a:p>
          <a:p>
            <a:pPr algn="ctr" eaLnBrk="1" hangingPunct="1">
              <a:spcBef>
                <a:spcPct val="0"/>
              </a:spcBef>
              <a:buFontTx/>
              <a:buNone/>
            </a:pPr>
            <a:r>
              <a:rPr lang="en-US" altLang="en-US" b="1" dirty="0">
                <a:solidFill>
                  <a:srgbClr val="FFFF00"/>
                </a:solidFill>
                <a:latin typeface="Arial" panose="020B0604020202020204" pitchFamily="34" charset="0"/>
              </a:rPr>
              <a:t>Weight</a:t>
            </a:r>
          </a:p>
        </p:txBody>
      </p:sp>
      <p:sp>
        <p:nvSpPr>
          <p:cNvPr id="2" name="Rectangle 1">
            <a:extLst>
              <a:ext uri="{FF2B5EF4-FFF2-40B4-BE49-F238E27FC236}">
                <a16:creationId xmlns:a16="http://schemas.microsoft.com/office/drawing/2014/main" id="{D40160D6-F504-4124-8164-0C5E017C2ED5}"/>
              </a:ext>
            </a:extLst>
          </p:cNvPr>
          <p:cNvSpPr/>
          <p:nvPr/>
        </p:nvSpPr>
        <p:spPr>
          <a:xfrm>
            <a:off x="2691441" y="6123573"/>
            <a:ext cx="4994694" cy="338554"/>
          </a:xfrm>
          <a:prstGeom prst="rect">
            <a:avLst/>
          </a:prstGeom>
        </p:spPr>
        <p:txBody>
          <a:bodyPr wrap="square">
            <a:spAutoFit/>
          </a:bodyPr>
          <a:lstStyle/>
          <a:p>
            <a:r>
              <a:rPr lang="en-US" sz="1600" i="1" dirty="0">
                <a:hlinkClick r:id="rId3"/>
              </a:rPr>
              <a:t>file:///G:/Bookshelf_NBK19960.pdf</a:t>
            </a:r>
            <a:endParaRPr lang="en-US" sz="1600" i="1" dirty="0"/>
          </a:p>
        </p:txBody>
      </p:sp>
      <p:pic>
        <p:nvPicPr>
          <p:cNvPr id="3" name="Picture 2">
            <a:extLst>
              <a:ext uri="{FF2B5EF4-FFF2-40B4-BE49-F238E27FC236}">
                <a16:creationId xmlns:a16="http://schemas.microsoft.com/office/drawing/2014/main" id="{E7FF040E-91F1-4AF5-915B-B754E9475424}"/>
              </a:ext>
            </a:extLst>
          </p:cNvPr>
          <p:cNvPicPr>
            <a:picLocks noChangeAspect="1"/>
          </p:cNvPicPr>
          <p:nvPr/>
        </p:nvPicPr>
        <p:blipFill>
          <a:blip r:embed="rId4"/>
          <a:stretch>
            <a:fillRect/>
          </a:stretch>
        </p:blipFill>
        <p:spPr>
          <a:xfrm>
            <a:off x="1984096" y="1498372"/>
            <a:ext cx="5208301" cy="3871793"/>
          </a:xfrm>
          <a:prstGeom prst="rect">
            <a:avLst/>
          </a:prstGeom>
        </p:spPr>
      </p:pic>
    </p:spTree>
    <p:extLst>
      <p:ext uri="{BB962C8B-B14F-4D97-AF65-F5344CB8AC3E}">
        <p14:creationId xmlns:p14="http://schemas.microsoft.com/office/powerpoint/2010/main" val="10201344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F22ED6-8587-5B63-E408-A3CE341DF763}"/>
            </a:ext>
          </a:extLst>
        </p:cNvPr>
        <p:cNvGrpSpPr/>
        <p:nvPr/>
      </p:nvGrpSpPr>
      <p:grpSpPr>
        <a:xfrm>
          <a:off x="0" y="0"/>
          <a:ext cx="0" cy="0"/>
          <a:chOff x="0" y="0"/>
          <a:chExt cx="0" cy="0"/>
        </a:xfrm>
      </p:grpSpPr>
      <p:sp>
        <p:nvSpPr>
          <p:cNvPr id="51202" name="Rectangle 2">
            <a:extLst>
              <a:ext uri="{FF2B5EF4-FFF2-40B4-BE49-F238E27FC236}">
                <a16:creationId xmlns:a16="http://schemas.microsoft.com/office/drawing/2014/main" id="{910A4318-1F06-00E5-E2DF-A78B1F8281C4}"/>
              </a:ext>
            </a:extLst>
          </p:cNvPr>
          <p:cNvSpPr>
            <a:spLocks noChangeArrowheads="1"/>
          </p:cNvSpPr>
          <p:nvPr/>
        </p:nvSpPr>
        <p:spPr bwMode="auto">
          <a:xfrm>
            <a:off x="685800" y="3118644"/>
            <a:ext cx="7772400" cy="620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b"/>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gn="ctr" eaLnBrk="1" hangingPunct="1">
              <a:lnSpc>
                <a:spcPct val="85000"/>
              </a:lnSpc>
              <a:spcBef>
                <a:spcPct val="0"/>
              </a:spcBef>
              <a:buFontTx/>
              <a:buNone/>
            </a:pPr>
            <a:r>
              <a:rPr lang="en-US" altLang="en-US" sz="5400" dirty="0">
                <a:solidFill>
                  <a:srgbClr val="FFFF00"/>
                </a:solidFill>
                <a:latin typeface="Arial" panose="020B0604020202020204" pitchFamily="34" charset="0"/>
              </a:rPr>
              <a:t>Sleep Disorders</a:t>
            </a:r>
          </a:p>
        </p:txBody>
      </p:sp>
    </p:spTree>
    <p:extLst>
      <p:ext uri="{BB962C8B-B14F-4D97-AF65-F5344CB8AC3E}">
        <p14:creationId xmlns:p14="http://schemas.microsoft.com/office/powerpoint/2010/main" val="18342148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gn="ctr" eaLnBrk="1" hangingPunct="1">
              <a:spcBef>
                <a:spcPct val="0"/>
              </a:spcBef>
              <a:buFontTx/>
              <a:buNone/>
            </a:pPr>
            <a:r>
              <a:rPr lang="en-US" altLang="en-US" b="1">
                <a:solidFill>
                  <a:srgbClr val="FFFF00"/>
                </a:solidFill>
                <a:latin typeface="Arial" panose="020B0604020202020204" pitchFamily="34" charset="0"/>
              </a:rPr>
              <a:t>Sleep Disorders</a:t>
            </a:r>
          </a:p>
        </p:txBody>
      </p:sp>
      <p:sp>
        <p:nvSpPr>
          <p:cNvPr id="14339" name="Rectangle 3"/>
          <p:cNvSpPr>
            <a:spLocks noChangeArrowheads="1"/>
          </p:cNvSpPr>
          <p:nvPr/>
        </p:nvSpPr>
        <p:spPr bwMode="auto">
          <a:xfrm>
            <a:off x="2474913" y="2417763"/>
            <a:ext cx="5983287" cy="2916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buFontTx/>
              <a:buNone/>
            </a:pPr>
            <a:r>
              <a:rPr lang="en-US" altLang="en-US" sz="2400" dirty="0">
                <a:solidFill>
                  <a:schemeClr val="tx1">
                    <a:lumMod val="40000"/>
                    <a:lumOff val="60000"/>
                  </a:schemeClr>
                </a:solidFill>
                <a:latin typeface="Arial" panose="020B0604020202020204" pitchFamily="34" charset="0"/>
              </a:rPr>
              <a:t>Three major categories:</a:t>
            </a:r>
          </a:p>
          <a:p>
            <a:pPr eaLnBrk="1" hangingPunct="1"/>
            <a:r>
              <a:rPr lang="en-US" altLang="en-US" sz="2400" dirty="0">
                <a:solidFill>
                  <a:schemeClr val="tx1">
                    <a:lumMod val="40000"/>
                    <a:lumOff val="60000"/>
                  </a:schemeClr>
                </a:solidFill>
                <a:latin typeface="Arial" panose="020B0604020202020204" pitchFamily="34" charset="0"/>
              </a:rPr>
              <a:t>Parasomnias</a:t>
            </a:r>
          </a:p>
          <a:p>
            <a:pPr eaLnBrk="1" hangingPunct="1"/>
            <a:r>
              <a:rPr lang="en-US" altLang="en-US" sz="2400" dirty="0">
                <a:solidFill>
                  <a:schemeClr val="tx1">
                    <a:lumMod val="40000"/>
                    <a:lumOff val="60000"/>
                  </a:schemeClr>
                </a:solidFill>
                <a:latin typeface="Arial" panose="020B0604020202020204" pitchFamily="34" charset="0"/>
              </a:rPr>
              <a:t>Disorders of excessive daytime sleepiness </a:t>
            </a:r>
          </a:p>
          <a:p>
            <a:pPr eaLnBrk="1" hangingPunct="1"/>
            <a:r>
              <a:rPr lang="en-US" altLang="en-US" sz="2400" dirty="0">
                <a:solidFill>
                  <a:schemeClr val="tx1">
                    <a:lumMod val="40000"/>
                    <a:lumOff val="60000"/>
                  </a:schemeClr>
                </a:solidFill>
                <a:latin typeface="Arial" panose="020B0604020202020204" pitchFamily="34" charset="0"/>
              </a:rPr>
              <a:t>Insomnia</a:t>
            </a:r>
          </a:p>
          <a:p>
            <a:pPr eaLnBrk="1" hangingPunct="1"/>
            <a:endParaRPr lang="en-US" altLang="en-US" sz="2400" dirty="0">
              <a:solidFill>
                <a:schemeClr val="tx1">
                  <a:lumMod val="40000"/>
                  <a:lumOff val="60000"/>
                </a:schemeClr>
              </a:solidFill>
              <a:latin typeface="Arial" panose="020B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gn="ctr" eaLnBrk="1" hangingPunct="1">
              <a:spcBef>
                <a:spcPct val="0"/>
              </a:spcBef>
              <a:buFontTx/>
              <a:buNone/>
            </a:pPr>
            <a:r>
              <a:rPr lang="en-US" altLang="en-US" b="1">
                <a:solidFill>
                  <a:srgbClr val="FFFF00"/>
                </a:solidFill>
                <a:latin typeface="Arial" panose="020B0604020202020204" pitchFamily="34" charset="0"/>
              </a:rPr>
              <a:t>Disorders of Excessive Daytime Sleepiness</a:t>
            </a:r>
          </a:p>
        </p:txBody>
      </p:sp>
      <p:sp>
        <p:nvSpPr>
          <p:cNvPr id="26627" name="Rectangle 3"/>
          <p:cNvSpPr>
            <a:spLocks noChangeArrowheads="1"/>
          </p:cNvSpPr>
          <p:nvPr/>
        </p:nvSpPr>
        <p:spPr bwMode="auto">
          <a:xfrm>
            <a:off x="2219325" y="1981200"/>
            <a:ext cx="5819775" cy="391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buFontTx/>
              <a:buNone/>
            </a:pPr>
            <a:r>
              <a:rPr lang="en-US" altLang="en-US" sz="2400" b="1" dirty="0">
                <a:solidFill>
                  <a:schemeClr val="tx1">
                    <a:lumMod val="40000"/>
                    <a:lumOff val="60000"/>
                  </a:schemeClr>
                </a:solidFill>
                <a:latin typeface="Arial" panose="020B0604020202020204" pitchFamily="34" charset="0"/>
              </a:rPr>
              <a:t>Defining Hypersomnolence</a:t>
            </a:r>
          </a:p>
          <a:p>
            <a:pPr eaLnBrk="1" hangingPunct="1">
              <a:buFontTx/>
              <a:buNone/>
            </a:pPr>
            <a:endParaRPr lang="en-US" altLang="en-US" sz="1000" b="1" dirty="0">
              <a:solidFill>
                <a:schemeClr val="tx1">
                  <a:lumMod val="40000"/>
                  <a:lumOff val="60000"/>
                </a:schemeClr>
              </a:solidFill>
              <a:latin typeface="Arial" panose="020B0604020202020204" pitchFamily="34" charset="0"/>
            </a:endParaRPr>
          </a:p>
          <a:p>
            <a:pPr eaLnBrk="1" hangingPunct="1"/>
            <a:r>
              <a:rPr lang="en-US" altLang="en-US" sz="2400" dirty="0">
                <a:solidFill>
                  <a:schemeClr val="tx1">
                    <a:lumMod val="40000"/>
                    <a:lumOff val="60000"/>
                  </a:schemeClr>
                </a:solidFill>
                <a:latin typeface="Arial" panose="020B0604020202020204" pitchFamily="34" charset="0"/>
              </a:rPr>
              <a:t>Must be distinguished from fatigue.</a:t>
            </a:r>
          </a:p>
          <a:p>
            <a:pPr eaLnBrk="1" hangingPunct="1"/>
            <a:r>
              <a:rPr lang="en-US" altLang="en-US" sz="2400" dirty="0">
                <a:solidFill>
                  <a:schemeClr val="tx1">
                    <a:lumMod val="40000"/>
                    <a:lumOff val="60000"/>
                  </a:schemeClr>
                </a:solidFill>
                <a:latin typeface="Arial" panose="020B0604020202020204" pitchFamily="34" charset="0"/>
              </a:rPr>
              <a:t>Is a tendency to fall asleep unintentionally in passive situations:</a:t>
            </a:r>
          </a:p>
          <a:p>
            <a:pPr lvl="1" eaLnBrk="1" hangingPunct="1"/>
            <a:r>
              <a:rPr lang="en-US" altLang="en-US" sz="2400" dirty="0">
                <a:solidFill>
                  <a:schemeClr val="tx1">
                    <a:lumMod val="40000"/>
                    <a:lumOff val="60000"/>
                  </a:schemeClr>
                </a:solidFill>
                <a:latin typeface="Arial" panose="020B0604020202020204" pitchFamily="34" charset="0"/>
              </a:rPr>
              <a:t>Reading</a:t>
            </a:r>
          </a:p>
          <a:p>
            <a:pPr lvl="1" eaLnBrk="1" hangingPunct="1"/>
            <a:r>
              <a:rPr lang="en-US" altLang="en-US" sz="2400" dirty="0">
                <a:solidFill>
                  <a:schemeClr val="tx1">
                    <a:lumMod val="40000"/>
                    <a:lumOff val="60000"/>
                  </a:schemeClr>
                </a:solidFill>
                <a:latin typeface="Arial" panose="020B0604020202020204" pitchFamily="34" charset="0"/>
              </a:rPr>
              <a:t>Watching television</a:t>
            </a:r>
          </a:p>
          <a:p>
            <a:pPr lvl="1" eaLnBrk="1" hangingPunct="1"/>
            <a:r>
              <a:rPr lang="en-US" altLang="en-US" sz="2400" dirty="0">
                <a:solidFill>
                  <a:schemeClr val="tx1">
                    <a:lumMod val="40000"/>
                    <a:lumOff val="60000"/>
                  </a:schemeClr>
                </a:solidFill>
                <a:latin typeface="Arial" panose="020B0604020202020204" pitchFamily="34" charset="0"/>
              </a:rPr>
              <a:t>Driving</a:t>
            </a:r>
          </a:p>
          <a:p>
            <a:pPr lvl="1" eaLnBrk="1" hangingPunct="1"/>
            <a:r>
              <a:rPr lang="en-US" altLang="en-US" sz="2400" dirty="0">
                <a:solidFill>
                  <a:schemeClr val="tx1">
                    <a:lumMod val="40000"/>
                    <a:lumOff val="60000"/>
                  </a:schemeClr>
                </a:solidFill>
                <a:latin typeface="Arial" panose="020B0604020202020204" pitchFamily="34" charset="0"/>
              </a:rPr>
              <a:t>Lectures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674688" y="409575"/>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gn="ctr" eaLnBrk="1" hangingPunct="1">
              <a:spcBef>
                <a:spcPct val="0"/>
              </a:spcBef>
              <a:buFontTx/>
              <a:buNone/>
            </a:pPr>
            <a:r>
              <a:rPr lang="en-US" altLang="en-US" b="1">
                <a:solidFill>
                  <a:srgbClr val="FFFF00"/>
                </a:solidFill>
                <a:latin typeface="Arial" panose="020B0604020202020204" pitchFamily="34" charset="0"/>
              </a:rPr>
              <a:t>Differential Diagnosis</a:t>
            </a:r>
          </a:p>
          <a:p>
            <a:pPr algn="ctr" eaLnBrk="1" hangingPunct="1">
              <a:spcBef>
                <a:spcPct val="0"/>
              </a:spcBef>
              <a:buFontTx/>
              <a:buNone/>
            </a:pPr>
            <a:r>
              <a:rPr lang="en-US" altLang="en-US" b="1">
                <a:solidFill>
                  <a:srgbClr val="FFFF00"/>
                </a:solidFill>
                <a:latin typeface="Arial" panose="020B0604020202020204" pitchFamily="34" charset="0"/>
              </a:rPr>
              <a:t>of Excessive Daytime Sleepiness</a:t>
            </a:r>
          </a:p>
        </p:txBody>
      </p:sp>
      <p:sp>
        <p:nvSpPr>
          <p:cNvPr id="28675" name="Rectangle 3"/>
          <p:cNvSpPr>
            <a:spLocks noChangeArrowheads="1"/>
          </p:cNvSpPr>
          <p:nvPr/>
        </p:nvSpPr>
        <p:spPr bwMode="auto">
          <a:xfrm>
            <a:off x="733425" y="1565275"/>
            <a:ext cx="7713663" cy="4629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buFontTx/>
              <a:buNone/>
            </a:pPr>
            <a:r>
              <a:rPr lang="en-US" altLang="en-US" sz="2400" dirty="0">
                <a:solidFill>
                  <a:schemeClr val="tx1">
                    <a:lumMod val="40000"/>
                    <a:lumOff val="60000"/>
                  </a:schemeClr>
                </a:solidFill>
                <a:latin typeface="Arial" panose="020B0604020202020204" pitchFamily="34" charset="0"/>
              </a:rPr>
              <a:t>Increased Sleep Drive:</a:t>
            </a:r>
          </a:p>
          <a:p>
            <a:pPr eaLnBrk="1" hangingPunct="1"/>
            <a:r>
              <a:rPr lang="en-US" altLang="en-US" sz="2400" dirty="0">
                <a:solidFill>
                  <a:schemeClr val="tx1">
                    <a:lumMod val="40000"/>
                    <a:lumOff val="60000"/>
                  </a:schemeClr>
                </a:solidFill>
                <a:latin typeface="Arial" panose="020B0604020202020204" pitchFamily="34" charset="0"/>
              </a:rPr>
              <a:t>Narcolepsy</a:t>
            </a:r>
          </a:p>
          <a:p>
            <a:pPr eaLnBrk="1" hangingPunct="1"/>
            <a:r>
              <a:rPr lang="en-US" altLang="en-US" sz="2400" dirty="0">
                <a:solidFill>
                  <a:schemeClr val="tx1">
                    <a:lumMod val="40000"/>
                    <a:lumOff val="60000"/>
                  </a:schemeClr>
                </a:solidFill>
                <a:latin typeface="Arial" panose="020B0604020202020204" pitchFamily="34" charset="0"/>
              </a:rPr>
              <a:t>Primary Central Nervous System Hypersomnolence</a:t>
            </a:r>
          </a:p>
          <a:p>
            <a:pPr eaLnBrk="1" hangingPunct="1">
              <a:buFontTx/>
              <a:buNone/>
            </a:pPr>
            <a:r>
              <a:rPr lang="en-US" altLang="en-US" sz="2400" dirty="0">
                <a:solidFill>
                  <a:schemeClr val="tx1">
                    <a:lumMod val="40000"/>
                    <a:lumOff val="60000"/>
                  </a:schemeClr>
                </a:solidFill>
                <a:latin typeface="Arial" panose="020B0604020202020204" pitchFamily="34" charset="0"/>
              </a:rPr>
              <a:t>Sleep Disruption:</a:t>
            </a:r>
          </a:p>
          <a:p>
            <a:pPr eaLnBrk="1" hangingPunct="1"/>
            <a:r>
              <a:rPr lang="en-US" altLang="en-US" sz="2400" dirty="0">
                <a:solidFill>
                  <a:schemeClr val="tx1">
                    <a:lumMod val="40000"/>
                    <a:lumOff val="60000"/>
                  </a:schemeClr>
                </a:solidFill>
                <a:latin typeface="Arial" panose="020B0604020202020204" pitchFamily="34" charset="0"/>
              </a:rPr>
              <a:t>Obstructive Sleep Apnea</a:t>
            </a:r>
          </a:p>
          <a:p>
            <a:pPr eaLnBrk="1" hangingPunct="1"/>
            <a:r>
              <a:rPr lang="en-US" altLang="en-US" sz="2400" dirty="0">
                <a:solidFill>
                  <a:schemeClr val="tx1">
                    <a:lumMod val="40000"/>
                    <a:lumOff val="60000"/>
                  </a:schemeClr>
                </a:solidFill>
                <a:latin typeface="Arial" panose="020B0604020202020204" pitchFamily="34" charset="0"/>
              </a:rPr>
              <a:t>Periodic Limb Movement Disorder</a:t>
            </a:r>
          </a:p>
          <a:p>
            <a:pPr eaLnBrk="1" hangingPunct="1"/>
            <a:r>
              <a:rPr lang="en-US" altLang="en-US" sz="2400" dirty="0">
                <a:solidFill>
                  <a:schemeClr val="tx1">
                    <a:lumMod val="40000"/>
                    <a:lumOff val="60000"/>
                  </a:schemeClr>
                </a:solidFill>
                <a:latin typeface="Arial" panose="020B0604020202020204" pitchFamily="34" charset="0"/>
              </a:rPr>
              <a:t>Restless Legs Syndrome</a:t>
            </a:r>
          </a:p>
          <a:p>
            <a:pPr eaLnBrk="1" hangingPunct="1">
              <a:buFontTx/>
              <a:buNone/>
            </a:pPr>
            <a:r>
              <a:rPr lang="en-US" altLang="en-US" sz="2400" dirty="0">
                <a:solidFill>
                  <a:schemeClr val="tx1">
                    <a:lumMod val="40000"/>
                    <a:lumOff val="60000"/>
                  </a:schemeClr>
                </a:solidFill>
                <a:latin typeface="Arial" panose="020B0604020202020204" pitchFamily="34" charset="0"/>
              </a:rPr>
              <a:t>Inadequate Sleep:</a:t>
            </a:r>
          </a:p>
          <a:p>
            <a:pPr eaLnBrk="1" hangingPunct="1"/>
            <a:r>
              <a:rPr lang="en-US" altLang="en-US" sz="2400" dirty="0">
                <a:solidFill>
                  <a:schemeClr val="tx1">
                    <a:lumMod val="40000"/>
                    <a:lumOff val="60000"/>
                  </a:schemeClr>
                </a:solidFill>
                <a:latin typeface="Arial" panose="020B0604020202020204" pitchFamily="34" charset="0"/>
              </a:rPr>
              <a:t>Self Imposed Sleep Restriction</a:t>
            </a:r>
          </a:p>
          <a:p>
            <a:pPr eaLnBrk="1" hangingPunct="1"/>
            <a:r>
              <a:rPr lang="en-US" altLang="en-US" sz="2400" dirty="0">
                <a:solidFill>
                  <a:schemeClr val="tx1">
                    <a:lumMod val="40000"/>
                    <a:lumOff val="60000"/>
                  </a:schemeClr>
                </a:solidFill>
                <a:latin typeface="Arial" panose="020B0604020202020204" pitchFamily="34" charset="0"/>
              </a:rPr>
              <a:t>Shift Work</a:t>
            </a:r>
          </a:p>
          <a:p>
            <a:pPr eaLnBrk="1" hangingPunct="1">
              <a:buFontTx/>
              <a:buNone/>
            </a:pPr>
            <a:r>
              <a:rPr lang="en-US" altLang="en-US" sz="2400" dirty="0">
                <a:solidFill>
                  <a:schemeClr val="tx1">
                    <a:lumMod val="40000"/>
                    <a:lumOff val="60000"/>
                  </a:schemeClr>
                </a:solidFill>
                <a:latin typeface="Arial" panose="020B0604020202020204" pitchFamily="34" charset="0"/>
              </a:rPr>
              <a:t>Other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p:cNvSpPr>
          <p:nvPr/>
        </p:nvSpPr>
        <p:spPr bwMode="auto">
          <a:xfrm>
            <a:off x="681038" y="3198525"/>
            <a:ext cx="7772400" cy="620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b"/>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gn="ctr" eaLnBrk="1" hangingPunct="1">
              <a:lnSpc>
                <a:spcPct val="85000"/>
              </a:lnSpc>
              <a:spcBef>
                <a:spcPct val="0"/>
              </a:spcBef>
              <a:buFontTx/>
              <a:buNone/>
            </a:pPr>
            <a:r>
              <a:rPr lang="en-US" altLang="en-US" sz="5400" dirty="0">
                <a:solidFill>
                  <a:srgbClr val="FFFF00"/>
                </a:solidFill>
                <a:latin typeface="Arial" panose="020B0604020202020204" pitchFamily="34" charset="0"/>
              </a:rPr>
              <a:t>Sleep Apnea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1063" y="1435100"/>
            <a:ext cx="7381875" cy="4914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867" name="Rectangle 3"/>
          <p:cNvSpPr>
            <a:spLocks noChangeArrowheads="1"/>
          </p:cNvSpPr>
          <p:nvPr/>
        </p:nvSpPr>
        <p:spPr bwMode="auto">
          <a:xfrm>
            <a:off x="674688" y="2921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gn="ctr" eaLnBrk="1" hangingPunct="1">
              <a:spcBef>
                <a:spcPct val="0"/>
              </a:spcBef>
              <a:buFontTx/>
              <a:buNone/>
            </a:pPr>
            <a:r>
              <a:rPr lang="en-US" altLang="en-US" b="1">
                <a:solidFill>
                  <a:srgbClr val="FFFF00"/>
                </a:solidFill>
                <a:latin typeface="Arial" panose="020B0604020202020204" pitchFamily="34" charset="0"/>
              </a:rPr>
              <a:t>Sleep Apnea Recording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438" y="1189038"/>
            <a:ext cx="8010525" cy="524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8915" name="Rectangle 3"/>
          <p:cNvSpPr>
            <a:spLocks noChangeArrowheads="1"/>
          </p:cNvSpPr>
          <p:nvPr/>
        </p:nvSpPr>
        <p:spPr bwMode="auto">
          <a:xfrm>
            <a:off x="674688" y="1905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gn="ctr" eaLnBrk="1" hangingPunct="1">
              <a:spcBef>
                <a:spcPct val="0"/>
              </a:spcBef>
              <a:buFontTx/>
              <a:buNone/>
            </a:pPr>
            <a:r>
              <a:rPr lang="en-US" altLang="en-US" b="1">
                <a:solidFill>
                  <a:srgbClr val="FFFF00"/>
                </a:solidFill>
                <a:latin typeface="Arial" panose="020B0604020202020204" pitchFamily="34" charset="0"/>
              </a:rPr>
              <a:t>Sleep Apnea Recording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ChangeArrowheads="1"/>
          </p:cNvSpPr>
          <p:nvPr/>
        </p:nvSpPr>
        <p:spPr bwMode="auto">
          <a:xfrm>
            <a:off x="461963" y="481013"/>
            <a:ext cx="8204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gn="ctr" eaLnBrk="1" hangingPunct="1">
              <a:spcBef>
                <a:spcPct val="0"/>
              </a:spcBef>
              <a:buFontTx/>
              <a:buNone/>
            </a:pPr>
            <a:r>
              <a:rPr lang="en-US" altLang="en-US" b="1">
                <a:solidFill>
                  <a:srgbClr val="FFFF00"/>
                </a:solidFill>
                <a:latin typeface="Arial" panose="020B0604020202020204" pitchFamily="34" charset="0"/>
              </a:rPr>
              <a:t>Sleep Apnea</a:t>
            </a:r>
          </a:p>
          <a:p>
            <a:pPr algn="ctr" eaLnBrk="1" hangingPunct="1">
              <a:spcBef>
                <a:spcPct val="0"/>
              </a:spcBef>
              <a:buFontTx/>
              <a:buNone/>
            </a:pPr>
            <a:r>
              <a:rPr lang="en-US" altLang="en-US" b="1">
                <a:solidFill>
                  <a:srgbClr val="FFFF00"/>
                </a:solidFill>
                <a:latin typeface="Arial" panose="020B0604020202020204" pitchFamily="34" charset="0"/>
              </a:rPr>
              <a:t>Risk Factors and Consequences</a:t>
            </a:r>
          </a:p>
        </p:txBody>
      </p:sp>
      <p:sp>
        <p:nvSpPr>
          <p:cNvPr id="40963" name="Text Box 3"/>
          <p:cNvSpPr txBox="1">
            <a:spLocks noChangeArrowheads="1"/>
          </p:cNvSpPr>
          <p:nvPr/>
        </p:nvSpPr>
        <p:spPr bwMode="auto">
          <a:xfrm>
            <a:off x="885825" y="5826125"/>
            <a:ext cx="7513638"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r>
              <a:rPr lang="en-US" altLang="en-US" sz="1600">
                <a:latin typeface="Arial" panose="020B0604020202020204" pitchFamily="34" charset="0"/>
              </a:rPr>
              <a:t>From:</a:t>
            </a:r>
            <a:r>
              <a:rPr lang="en-US" altLang="en-US" sz="1600" i="1">
                <a:latin typeface="Arial" panose="020B0604020202020204" pitchFamily="34" charset="0"/>
              </a:rPr>
              <a:t> Risk factors for obstructive sleep apnea in adults. Young T, Skatrud J, Peppard PE. Journal of the American Medical Association 291:2013-2016, 2004.</a:t>
            </a:r>
          </a:p>
        </p:txBody>
      </p:sp>
      <p:pic>
        <p:nvPicPr>
          <p:cNvPr id="40964"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163" y="1787525"/>
            <a:ext cx="8342312" cy="391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Australia scan25"/>
          <p:cNvPicPr>
            <a:picLocks noChangeAspect="1" noChangeArrowheads="1"/>
          </p:cNvPicPr>
          <p:nvPr/>
        </p:nvPicPr>
        <p:blipFill>
          <a:blip r:embed="rId3">
            <a:extLst>
              <a:ext uri="{28A0092B-C50C-407E-A947-70E740481C1C}">
                <a14:useLocalDpi xmlns:a14="http://schemas.microsoft.com/office/drawing/2010/main" val="0"/>
              </a:ext>
            </a:extLst>
          </a:blip>
          <a:srcRect l="2066" t="1440" b="3632"/>
          <a:stretch>
            <a:fillRect/>
          </a:stretch>
        </p:blipFill>
        <p:spPr bwMode="auto">
          <a:xfrm>
            <a:off x="614363" y="565150"/>
            <a:ext cx="3897312" cy="2681288"/>
          </a:xfrm>
          <a:prstGeom prst="rect">
            <a:avLst/>
          </a:prstGeom>
          <a:noFill/>
          <a:ln w="7620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47107" name="Picture 3" descr="Australia scan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4363" y="3321050"/>
            <a:ext cx="3897312" cy="3084513"/>
          </a:xfrm>
          <a:prstGeom prst="rect">
            <a:avLst/>
          </a:prstGeom>
          <a:noFill/>
          <a:ln w="76200">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47108" name="Rectangle 4"/>
          <p:cNvSpPr>
            <a:spLocks noChangeArrowheads="1"/>
          </p:cNvSpPr>
          <p:nvPr/>
        </p:nvSpPr>
        <p:spPr bwMode="auto">
          <a:xfrm>
            <a:off x="4511675" y="164300"/>
            <a:ext cx="4271598"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gn="ctr" eaLnBrk="1" hangingPunct="1">
              <a:spcBef>
                <a:spcPct val="0"/>
              </a:spcBef>
              <a:buFontTx/>
              <a:buNone/>
            </a:pPr>
            <a:r>
              <a:rPr lang="en-US" altLang="en-US" b="1" dirty="0">
                <a:solidFill>
                  <a:srgbClr val="FFFF00"/>
                </a:solidFill>
                <a:latin typeface="Arial" panose="020B0604020202020204" pitchFamily="34" charset="0"/>
              </a:rPr>
              <a:t>OSA Treatments</a:t>
            </a:r>
          </a:p>
        </p:txBody>
      </p:sp>
      <p:pic>
        <p:nvPicPr>
          <p:cNvPr id="4710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41783" y="1025321"/>
            <a:ext cx="1512223" cy="22211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11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85265" y="1025319"/>
            <a:ext cx="1512224" cy="22211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a:extLst>
              <a:ext uri="{FF2B5EF4-FFF2-40B4-BE49-F238E27FC236}">
                <a16:creationId xmlns:a16="http://schemas.microsoft.com/office/drawing/2014/main" id="{C0A0CFE7-8A11-428F-8221-EBC0FA1AA724}"/>
              </a:ext>
            </a:extLst>
          </p:cNvPr>
          <p:cNvPicPr>
            <a:picLocks noChangeAspect="1"/>
          </p:cNvPicPr>
          <p:nvPr/>
        </p:nvPicPr>
        <p:blipFill>
          <a:blip r:embed="rId7"/>
          <a:stretch>
            <a:fillRect/>
          </a:stretch>
        </p:blipFill>
        <p:spPr>
          <a:xfrm>
            <a:off x="5041783" y="3320801"/>
            <a:ext cx="3255706" cy="3084762"/>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Text Box 3"/>
          <p:cNvSpPr txBox="1">
            <a:spLocks noChangeArrowheads="1"/>
          </p:cNvSpPr>
          <p:nvPr/>
        </p:nvSpPr>
        <p:spPr bwMode="auto">
          <a:xfrm>
            <a:off x="432327" y="5697416"/>
            <a:ext cx="842903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r>
              <a:rPr lang="en-US" altLang="en-US" sz="1600" dirty="0">
                <a:latin typeface="Arial" panose="020B0604020202020204" pitchFamily="34" charset="0"/>
              </a:rPr>
              <a:t>From: </a:t>
            </a:r>
            <a:r>
              <a:rPr lang="en-US" altLang="en-US" sz="1600" i="1" dirty="0">
                <a:latin typeface="Arial" panose="020B0604020202020204" pitchFamily="34" charset="0"/>
              </a:rPr>
              <a:t>Effect of yoga-based lifestyle and dietary modification in overweight individuals with sleep apnea: A randomized controlled trial (ELISA). Gupta A, Kaur J, Shukla G, Bhullar KK, Lamo P, Kc B, Agarwal A, Srivastava AK, Sharma G. Sleep Medicine, 107:149-156, 2023.</a:t>
            </a:r>
          </a:p>
        </p:txBody>
      </p:sp>
      <p:sp>
        <p:nvSpPr>
          <p:cNvPr id="49156" name="Rectangle 4"/>
          <p:cNvSpPr>
            <a:spLocks noChangeArrowheads="1"/>
          </p:cNvSpPr>
          <p:nvPr/>
        </p:nvSpPr>
        <p:spPr bwMode="auto">
          <a:xfrm>
            <a:off x="386679" y="494434"/>
            <a:ext cx="8370642" cy="4752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gn="ctr" eaLnBrk="1" hangingPunct="1">
              <a:spcBef>
                <a:spcPct val="0"/>
              </a:spcBef>
              <a:buFontTx/>
              <a:buNone/>
            </a:pPr>
            <a:r>
              <a:rPr lang="en-US" altLang="en-US" b="1" dirty="0">
                <a:solidFill>
                  <a:srgbClr val="FFFF00"/>
                </a:solidFill>
                <a:latin typeface="Arial" panose="020B0604020202020204" pitchFamily="34" charset="0"/>
              </a:rPr>
              <a:t>Yoga vs. Exercise/Diet for OSA</a:t>
            </a:r>
          </a:p>
        </p:txBody>
      </p:sp>
      <p:grpSp>
        <p:nvGrpSpPr>
          <p:cNvPr id="9" name="Group 8">
            <a:extLst>
              <a:ext uri="{FF2B5EF4-FFF2-40B4-BE49-F238E27FC236}">
                <a16:creationId xmlns:a16="http://schemas.microsoft.com/office/drawing/2014/main" id="{68CD2630-F80D-E423-91A5-EC32B2B561DC}"/>
              </a:ext>
            </a:extLst>
          </p:cNvPr>
          <p:cNvGrpSpPr/>
          <p:nvPr/>
        </p:nvGrpSpPr>
        <p:grpSpPr>
          <a:xfrm>
            <a:off x="1652334" y="1173966"/>
            <a:ext cx="5755107" cy="3324727"/>
            <a:chOff x="2153538" y="1775270"/>
            <a:chExt cx="4633723" cy="2565120"/>
          </a:xfrm>
        </p:grpSpPr>
        <p:pic>
          <p:nvPicPr>
            <p:cNvPr id="4" name="Picture 3">
              <a:extLst>
                <a:ext uri="{FF2B5EF4-FFF2-40B4-BE49-F238E27FC236}">
                  <a16:creationId xmlns:a16="http://schemas.microsoft.com/office/drawing/2014/main" id="{7EE91C80-042E-C2BD-4A5D-A566E4339E61}"/>
                </a:ext>
              </a:extLst>
            </p:cNvPr>
            <p:cNvPicPr>
              <a:picLocks noChangeAspect="1"/>
            </p:cNvPicPr>
            <p:nvPr/>
          </p:nvPicPr>
          <p:blipFill>
            <a:blip r:embed="rId3"/>
            <a:stretch>
              <a:fillRect/>
            </a:stretch>
          </p:blipFill>
          <p:spPr>
            <a:xfrm>
              <a:off x="2153538" y="1980461"/>
              <a:ext cx="4633723" cy="2075812"/>
            </a:xfrm>
            <a:prstGeom prst="rect">
              <a:avLst/>
            </a:prstGeom>
          </p:spPr>
        </p:pic>
        <p:pic>
          <p:nvPicPr>
            <p:cNvPr id="6" name="Picture 5">
              <a:extLst>
                <a:ext uri="{FF2B5EF4-FFF2-40B4-BE49-F238E27FC236}">
                  <a16:creationId xmlns:a16="http://schemas.microsoft.com/office/drawing/2014/main" id="{30461260-F0D2-9A73-5551-4B6DFE1017B6}"/>
                </a:ext>
              </a:extLst>
            </p:cNvPr>
            <p:cNvPicPr>
              <a:picLocks noChangeAspect="1"/>
            </p:cNvPicPr>
            <p:nvPr/>
          </p:nvPicPr>
          <p:blipFill>
            <a:blip r:embed="rId4"/>
            <a:stretch>
              <a:fillRect/>
            </a:stretch>
          </p:blipFill>
          <p:spPr>
            <a:xfrm>
              <a:off x="2153538" y="1775270"/>
              <a:ext cx="4633723" cy="205191"/>
            </a:xfrm>
            <a:prstGeom prst="rect">
              <a:avLst/>
            </a:prstGeom>
          </p:spPr>
        </p:pic>
        <p:pic>
          <p:nvPicPr>
            <p:cNvPr id="8" name="Picture 7">
              <a:extLst>
                <a:ext uri="{FF2B5EF4-FFF2-40B4-BE49-F238E27FC236}">
                  <a16:creationId xmlns:a16="http://schemas.microsoft.com/office/drawing/2014/main" id="{0CB29C5F-79C4-777A-6E92-ED795A1761E2}"/>
                </a:ext>
              </a:extLst>
            </p:cNvPr>
            <p:cNvPicPr>
              <a:picLocks noChangeAspect="1"/>
            </p:cNvPicPr>
            <p:nvPr/>
          </p:nvPicPr>
          <p:blipFill>
            <a:blip r:embed="rId5"/>
            <a:stretch>
              <a:fillRect/>
            </a:stretch>
          </p:blipFill>
          <p:spPr>
            <a:xfrm>
              <a:off x="2153538" y="4056273"/>
              <a:ext cx="4633723" cy="284117"/>
            </a:xfrm>
            <a:prstGeom prst="rect">
              <a:avLst/>
            </a:prstGeom>
          </p:spPr>
        </p:pic>
      </p:grpSp>
      <p:sp>
        <p:nvSpPr>
          <p:cNvPr id="12" name="TextBox 11">
            <a:extLst>
              <a:ext uri="{FF2B5EF4-FFF2-40B4-BE49-F238E27FC236}">
                <a16:creationId xmlns:a16="http://schemas.microsoft.com/office/drawing/2014/main" id="{257C7BC5-3081-50C5-020C-A62F9FD452DD}"/>
              </a:ext>
            </a:extLst>
          </p:cNvPr>
          <p:cNvSpPr txBox="1"/>
          <p:nvPr/>
        </p:nvSpPr>
        <p:spPr>
          <a:xfrm>
            <a:off x="884503" y="4662165"/>
            <a:ext cx="7710055" cy="830997"/>
          </a:xfrm>
          <a:prstGeom prst="rect">
            <a:avLst/>
          </a:prstGeom>
          <a:noFill/>
        </p:spPr>
        <p:txBody>
          <a:bodyPr wrap="square">
            <a:spAutoFit/>
          </a:bodyPr>
          <a:lstStyle/>
          <a:p>
            <a:r>
              <a:rPr lang="en-US" dirty="0">
                <a:solidFill>
                  <a:schemeClr val="accent4">
                    <a:lumMod val="40000"/>
                    <a:lumOff val="60000"/>
                  </a:schemeClr>
                </a:solidFill>
                <a:latin typeface="Arial Narrow" panose="020B0606020202030204" pitchFamily="34" charset="0"/>
                <a:cs typeface="Arial" panose="020B0604020202020204" pitchFamily="34" charset="0"/>
              </a:rPr>
              <a:t>“Lifestyle modification through Yoga and a modified Indian diet may be effective in the reduction of OSA severity in obese patients.”</a:t>
            </a:r>
          </a:p>
        </p:txBody>
      </p:sp>
    </p:spTree>
    <p:extLst>
      <p:ext uri="{BB962C8B-B14F-4D97-AF65-F5344CB8AC3E}">
        <p14:creationId xmlns:p14="http://schemas.microsoft.com/office/powerpoint/2010/main" val="22990239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2"/>
          <p:cNvSpPr txBox="1">
            <a:spLocks noChangeArrowheads="1"/>
          </p:cNvSpPr>
          <p:nvPr/>
        </p:nvSpPr>
        <p:spPr bwMode="auto">
          <a:xfrm>
            <a:off x="964406" y="1397482"/>
            <a:ext cx="7215187"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spcBef>
                <a:spcPct val="20000"/>
              </a:spcBef>
              <a:buChar char="•"/>
              <a:defRPr sz="3200">
                <a:solidFill>
                  <a:schemeClr val="tx1"/>
                </a:solidFill>
                <a:latin typeface="Lucida Bright" panose="02040602050505020304" pitchFamily="18" charset="0"/>
              </a:defRPr>
            </a:lvl1pPr>
            <a:lvl2pPr marL="742950" indent="-285750" defTabSz="912813">
              <a:spcBef>
                <a:spcPct val="20000"/>
              </a:spcBef>
              <a:buChar char="–"/>
              <a:defRPr sz="2800">
                <a:solidFill>
                  <a:schemeClr val="tx1"/>
                </a:solidFill>
                <a:latin typeface="Lucida Bright" panose="02040602050505020304" pitchFamily="18" charset="0"/>
              </a:defRPr>
            </a:lvl2pPr>
            <a:lvl3pPr marL="1143000" indent="-228600" defTabSz="912813">
              <a:spcBef>
                <a:spcPct val="20000"/>
              </a:spcBef>
              <a:buChar char="•"/>
              <a:defRPr sz="2400">
                <a:solidFill>
                  <a:schemeClr val="tx1"/>
                </a:solidFill>
                <a:latin typeface="Lucida Bright" panose="02040602050505020304" pitchFamily="18" charset="0"/>
              </a:defRPr>
            </a:lvl3pPr>
            <a:lvl4pPr marL="1600200" indent="-228600" defTabSz="912813">
              <a:spcBef>
                <a:spcPct val="20000"/>
              </a:spcBef>
              <a:buChar char="–"/>
              <a:defRPr sz="2000">
                <a:solidFill>
                  <a:schemeClr val="tx1"/>
                </a:solidFill>
                <a:latin typeface="Lucida Bright" panose="02040602050505020304" pitchFamily="18" charset="0"/>
              </a:defRPr>
            </a:lvl4pPr>
            <a:lvl5pPr marL="2057400" indent="-228600" defTabSz="912813">
              <a:spcBef>
                <a:spcPct val="20000"/>
              </a:spcBef>
              <a:buChar char="»"/>
              <a:defRPr sz="2000">
                <a:solidFill>
                  <a:schemeClr val="tx1"/>
                </a:solidFill>
                <a:latin typeface="Lucida Bright" panose="02040602050505020304" pitchFamily="18" charset="0"/>
              </a:defRPr>
            </a:lvl5pPr>
            <a:lvl6pPr marL="25146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gn="ctr" eaLnBrk="1" hangingPunct="1">
              <a:spcBef>
                <a:spcPct val="0"/>
              </a:spcBef>
              <a:buFontTx/>
              <a:buNone/>
            </a:pPr>
            <a:r>
              <a:rPr lang="en-US" altLang="en-US" sz="5400" dirty="0">
                <a:solidFill>
                  <a:srgbClr val="FFFF00"/>
                </a:solidFill>
                <a:latin typeface="Arial" panose="020B0604020202020204" pitchFamily="34" charset="0"/>
              </a:rPr>
              <a:t>Insomnia:</a:t>
            </a:r>
          </a:p>
          <a:p>
            <a:pPr algn="ctr" eaLnBrk="1" hangingPunct="1">
              <a:spcBef>
                <a:spcPct val="0"/>
              </a:spcBef>
              <a:buFontTx/>
              <a:buNone/>
            </a:pPr>
            <a:r>
              <a:rPr lang="en-US" altLang="en-US" sz="5400" dirty="0">
                <a:solidFill>
                  <a:srgbClr val="FFFF00"/>
                </a:solidFill>
                <a:latin typeface="Arial" panose="020B0604020202020204" pitchFamily="34" charset="0"/>
              </a:rPr>
              <a:t>Prevalence, Characteristics,</a:t>
            </a:r>
          </a:p>
          <a:p>
            <a:pPr algn="ctr" eaLnBrk="1" hangingPunct="1">
              <a:spcBef>
                <a:spcPct val="0"/>
              </a:spcBef>
              <a:buFontTx/>
              <a:buNone/>
            </a:pPr>
            <a:r>
              <a:rPr lang="en-US" altLang="en-US" sz="5400" dirty="0">
                <a:solidFill>
                  <a:srgbClr val="FFFF00"/>
                </a:solidFill>
                <a:latin typeface="Arial" panose="020B0604020202020204" pitchFamily="34" charset="0"/>
              </a:rPr>
              <a:t>Etiology,</a:t>
            </a:r>
          </a:p>
          <a:p>
            <a:pPr algn="ctr" eaLnBrk="1" hangingPunct="1">
              <a:spcBef>
                <a:spcPct val="0"/>
              </a:spcBef>
              <a:buFontTx/>
              <a:buNone/>
            </a:pPr>
            <a:r>
              <a:rPr lang="en-US" altLang="en-US" sz="5400" dirty="0">
                <a:solidFill>
                  <a:srgbClr val="FFFF00"/>
                </a:solidFill>
                <a:latin typeface="Arial" panose="020B0604020202020204" pitchFamily="34" charset="0"/>
              </a:rPr>
              <a:t>Treatment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Box 2"/>
          <p:cNvSpPr txBox="1">
            <a:spLocks noChangeArrowheads="1"/>
          </p:cNvSpPr>
          <p:nvPr/>
        </p:nvSpPr>
        <p:spPr bwMode="auto">
          <a:xfrm>
            <a:off x="578069" y="1719467"/>
            <a:ext cx="8129587"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r>
              <a:rPr lang="en-US" altLang="en-US" sz="2000" dirty="0">
                <a:solidFill>
                  <a:schemeClr val="tx1">
                    <a:lumMod val="40000"/>
                    <a:lumOff val="60000"/>
                  </a:schemeClr>
                </a:solidFill>
                <a:latin typeface="Arial" panose="020B0604020202020204" pitchFamily="34" charset="0"/>
                <a:cs typeface="Arial" panose="020B0604020202020204" pitchFamily="34" charset="0"/>
              </a:rPr>
              <a:t>“Approximately 10% of the adult population suffers from an insomnia disorder and another 20% experiences occasional insomnia symptoms. Women, older adults, and people with socioeconomic hardship are more vulnerable to insomnia. Insomnia is often a chronic condition, with a 40% persistence rate over a 5-year period.”</a:t>
            </a:r>
          </a:p>
        </p:txBody>
      </p:sp>
      <p:sp>
        <p:nvSpPr>
          <p:cNvPr id="72707" name="Rectangle 42"/>
          <p:cNvSpPr>
            <a:spLocks noChangeArrowheads="1"/>
          </p:cNvSpPr>
          <p:nvPr/>
        </p:nvSpPr>
        <p:spPr bwMode="auto">
          <a:xfrm>
            <a:off x="819943" y="744538"/>
            <a:ext cx="7578725" cy="627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gn="ctr" eaLnBrk="1" hangingPunct="1">
              <a:spcBef>
                <a:spcPct val="0"/>
              </a:spcBef>
              <a:buFontTx/>
              <a:buNone/>
            </a:pPr>
            <a:r>
              <a:rPr lang="en-US" altLang="en-US" b="1" dirty="0">
                <a:solidFill>
                  <a:srgbClr val="FFFF00"/>
                </a:solidFill>
                <a:latin typeface="Arial" panose="020B0604020202020204" pitchFamily="34" charset="0"/>
              </a:rPr>
              <a:t>Insomnia Prevalence</a:t>
            </a:r>
          </a:p>
        </p:txBody>
      </p:sp>
      <p:sp>
        <p:nvSpPr>
          <p:cNvPr id="72708" name="TextBox 4"/>
          <p:cNvSpPr txBox="1">
            <a:spLocks noChangeArrowheads="1"/>
          </p:cNvSpPr>
          <p:nvPr/>
        </p:nvSpPr>
        <p:spPr bwMode="auto">
          <a:xfrm>
            <a:off x="576481" y="3452520"/>
            <a:ext cx="81311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r>
              <a:rPr lang="en-US" altLang="en-US" sz="1600" dirty="0">
                <a:latin typeface="Arial" panose="020B0604020202020204" pitchFamily="34" charset="0"/>
                <a:cs typeface="Arial" panose="020B0604020202020204" pitchFamily="34" charset="0"/>
              </a:rPr>
              <a:t>From</a:t>
            </a:r>
            <a:r>
              <a:rPr lang="en-US" altLang="en-US" sz="1600" i="1" dirty="0">
                <a:latin typeface="Arial" panose="020B0604020202020204" pitchFamily="34" charset="0"/>
                <a:cs typeface="Arial" panose="020B0604020202020204" pitchFamily="34" charset="0"/>
              </a:rPr>
              <a:t>: Epidemiology of Insomnia: Prevalence, Course, Risk Factors, and Public Health Burden. Morin CM, </a:t>
            </a:r>
            <a:r>
              <a:rPr lang="en-US" altLang="en-US" sz="1600" i="1" dirty="0" err="1">
                <a:latin typeface="Arial" panose="020B0604020202020204" pitchFamily="34" charset="0"/>
                <a:cs typeface="Arial" panose="020B0604020202020204" pitchFamily="34" charset="0"/>
              </a:rPr>
              <a:t>Jarrin</a:t>
            </a:r>
            <a:r>
              <a:rPr lang="en-US" altLang="en-US" sz="1600" i="1" dirty="0">
                <a:latin typeface="Arial" panose="020B0604020202020204" pitchFamily="34" charset="0"/>
                <a:cs typeface="Arial" panose="020B0604020202020204" pitchFamily="34" charset="0"/>
              </a:rPr>
              <a:t> DC. Sleep Med Clin. 2022 Jun;17(2):173-191.</a:t>
            </a:r>
          </a:p>
        </p:txBody>
      </p:sp>
      <p:sp>
        <p:nvSpPr>
          <p:cNvPr id="5" name="TextBox 2">
            <a:extLst>
              <a:ext uri="{FF2B5EF4-FFF2-40B4-BE49-F238E27FC236}">
                <a16:creationId xmlns:a16="http://schemas.microsoft.com/office/drawing/2014/main" id="{51D7081C-E6D0-405A-8590-3271103FAB53}"/>
              </a:ext>
            </a:extLst>
          </p:cNvPr>
          <p:cNvSpPr txBox="1">
            <a:spLocks noChangeArrowheads="1"/>
          </p:cNvSpPr>
          <p:nvPr/>
        </p:nvSpPr>
        <p:spPr bwMode="auto">
          <a:xfrm>
            <a:off x="578069" y="4459441"/>
            <a:ext cx="752010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r>
              <a:rPr lang="en-US" altLang="en-US" sz="2000" dirty="0">
                <a:solidFill>
                  <a:schemeClr val="tx1">
                    <a:lumMod val="40000"/>
                    <a:lumOff val="60000"/>
                  </a:schemeClr>
                </a:solidFill>
                <a:latin typeface="Arial" panose="020B0604020202020204" pitchFamily="34" charset="0"/>
                <a:cs typeface="Arial" panose="020B0604020202020204" pitchFamily="34" charset="0"/>
              </a:rPr>
              <a:t>“Insomnia is highly prevalent in clinical practice, occurring in up to 50% of primary care patients.”</a:t>
            </a:r>
          </a:p>
        </p:txBody>
      </p:sp>
      <p:sp>
        <p:nvSpPr>
          <p:cNvPr id="6" name="TextBox 5">
            <a:extLst>
              <a:ext uri="{FF2B5EF4-FFF2-40B4-BE49-F238E27FC236}">
                <a16:creationId xmlns:a16="http://schemas.microsoft.com/office/drawing/2014/main" id="{3038702E-75AA-48E9-B8E2-C41DE520FF3A}"/>
              </a:ext>
            </a:extLst>
          </p:cNvPr>
          <p:cNvSpPr txBox="1">
            <a:spLocks noChangeArrowheads="1"/>
          </p:cNvSpPr>
          <p:nvPr/>
        </p:nvSpPr>
        <p:spPr bwMode="auto">
          <a:xfrm>
            <a:off x="576480" y="5329229"/>
            <a:ext cx="81311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r>
              <a:rPr lang="en-US" altLang="en-US" sz="1600" dirty="0">
                <a:latin typeface="Arial" panose="020B0604020202020204" pitchFamily="34" charset="0"/>
                <a:cs typeface="Arial" panose="020B0604020202020204" pitchFamily="34" charset="0"/>
              </a:rPr>
              <a:t>From</a:t>
            </a:r>
            <a:r>
              <a:rPr lang="en-US" altLang="en-US" sz="1600" i="1" dirty="0">
                <a:latin typeface="Arial" panose="020B0604020202020204" pitchFamily="34" charset="0"/>
                <a:cs typeface="Arial" panose="020B0604020202020204" pitchFamily="34" charset="0"/>
              </a:rPr>
              <a:t>: Insomnia. Perlis ML, Posner D, Riemann D, Bastien CH, Teel J, </a:t>
            </a:r>
            <a:r>
              <a:rPr lang="en-US" altLang="en-US" sz="1600" i="1" dirty="0" err="1">
                <a:latin typeface="Arial" panose="020B0604020202020204" pitchFamily="34" charset="0"/>
                <a:cs typeface="Arial" panose="020B0604020202020204" pitchFamily="34" charset="0"/>
              </a:rPr>
              <a:t>Thase</a:t>
            </a:r>
            <a:r>
              <a:rPr lang="en-US" altLang="en-US" sz="1600" i="1" dirty="0">
                <a:latin typeface="Arial" panose="020B0604020202020204" pitchFamily="34" charset="0"/>
                <a:cs typeface="Arial" panose="020B0604020202020204" pitchFamily="34" charset="0"/>
              </a:rPr>
              <a:t> M.</a:t>
            </a:r>
          </a:p>
          <a:p>
            <a:pPr eaLnBrk="1" hangingPunct="1">
              <a:spcBef>
                <a:spcPct val="0"/>
              </a:spcBef>
              <a:buFontTx/>
              <a:buNone/>
            </a:pPr>
            <a:r>
              <a:rPr lang="en-US" altLang="en-US" sz="1600" i="1" dirty="0">
                <a:latin typeface="Arial" panose="020B0604020202020204" pitchFamily="34" charset="0"/>
                <a:cs typeface="Arial" panose="020B0604020202020204" pitchFamily="34" charset="0"/>
              </a:rPr>
              <a:t>Lancet. 2022 Sep 24;400(10357):1047-1060.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15322"/>
          <a:stretch/>
        </p:blipFill>
        <p:spPr bwMode="auto">
          <a:xfrm>
            <a:off x="1310976" y="461560"/>
            <a:ext cx="6522047" cy="3971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a:extLst>
              <a:ext uri="{FF2B5EF4-FFF2-40B4-BE49-F238E27FC236}">
                <a16:creationId xmlns:a16="http://schemas.microsoft.com/office/drawing/2014/main" id="{16E4B80E-E8C3-45D5-90C0-D06E94C1397F}"/>
              </a:ext>
            </a:extLst>
          </p:cNvPr>
          <p:cNvSpPr txBox="1"/>
          <p:nvPr/>
        </p:nvSpPr>
        <p:spPr>
          <a:xfrm>
            <a:off x="550528" y="4852541"/>
            <a:ext cx="8229600" cy="1015663"/>
          </a:xfrm>
          <a:prstGeom prst="rect">
            <a:avLst/>
          </a:prstGeom>
          <a:noFill/>
        </p:spPr>
        <p:txBody>
          <a:bodyPr wrap="square">
            <a:spAutoFit/>
          </a:bodyPr>
          <a:lstStyle/>
          <a:p>
            <a:r>
              <a:rPr lang="en-US" sz="2000" dirty="0">
                <a:solidFill>
                  <a:schemeClr val="tx1">
                    <a:lumMod val="60000"/>
                    <a:lumOff val="40000"/>
                  </a:schemeClr>
                </a:solidFill>
                <a:latin typeface="Arial" panose="020B0604020202020204" pitchFamily="34" charset="0"/>
                <a:cs typeface="Arial" panose="020B0604020202020204" pitchFamily="34" charset="0"/>
              </a:rPr>
              <a:t>“Insomnia can present independently or alongside other medical conditions or mental health disorders and is a risk factor for the development and exacerbation of these other disorders if not treated.”</a:t>
            </a:r>
          </a:p>
        </p:txBody>
      </p:sp>
      <p:sp>
        <p:nvSpPr>
          <p:cNvPr id="5" name="TextBox 4">
            <a:extLst>
              <a:ext uri="{FF2B5EF4-FFF2-40B4-BE49-F238E27FC236}">
                <a16:creationId xmlns:a16="http://schemas.microsoft.com/office/drawing/2014/main" id="{BEEC33CC-49CD-473C-A21C-6053934B89C0}"/>
              </a:ext>
            </a:extLst>
          </p:cNvPr>
          <p:cNvSpPr txBox="1">
            <a:spLocks noChangeArrowheads="1"/>
          </p:cNvSpPr>
          <p:nvPr/>
        </p:nvSpPr>
        <p:spPr bwMode="auto">
          <a:xfrm>
            <a:off x="599740" y="5886121"/>
            <a:ext cx="81311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r>
              <a:rPr lang="en-US" altLang="en-US" sz="1400" dirty="0">
                <a:latin typeface="Arial" panose="020B0604020202020204" pitchFamily="34" charset="0"/>
                <a:cs typeface="Arial" panose="020B0604020202020204" pitchFamily="34" charset="0"/>
              </a:rPr>
              <a:t>From</a:t>
            </a:r>
            <a:r>
              <a:rPr lang="en-US" altLang="en-US" sz="1400" i="1" dirty="0">
                <a:latin typeface="Arial" panose="020B0604020202020204" pitchFamily="34" charset="0"/>
                <a:cs typeface="Arial" panose="020B0604020202020204" pitchFamily="34" charset="0"/>
              </a:rPr>
              <a:t>: Insomnia. Perlis ML, Posner D, Riemann D, Bastien CH, Teel J, </a:t>
            </a:r>
            <a:r>
              <a:rPr lang="en-US" altLang="en-US" sz="1400" i="1" dirty="0" err="1">
                <a:latin typeface="Arial" panose="020B0604020202020204" pitchFamily="34" charset="0"/>
                <a:cs typeface="Arial" panose="020B0604020202020204" pitchFamily="34" charset="0"/>
              </a:rPr>
              <a:t>Thase</a:t>
            </a:r>
            <a:r>
              <a:rPr lang="en-US" altLang="en-US" sz="1400" i="1" dirty="0">
                <a:latin typeface="Arial" panose="020B0604020202020204" pitchFamily="34" charset="0"/>
                <a:cs typeface="Arial" panose="020B0604020202020204" pitchFamily="34" charset="0"/>
              </a:rPr>
              <a:t> M.</a:t>
            </a:r>
          </a:p>
          <a:p>
            <a:pPr eaLnBrk="1" hangingPunct="1">
              <a:spcBef>
                <a:spcPct val="0"/>
              </a:spcBef>
              <a:buFontTx/>
              <a:buNone/>
            </a:pPr>
            <a:r>
              <a:rPr lang="en-US" altLang="en-US" sz="1400" i="1" dirty="0">
                <a:latin typeface="Arial" panose="020B0604020202020204" pitchFamily="34" charset="0"/>
                <a:cs typeface="Arial" panose="020B0604020202020204" pitchFamily="34" charset="0"/>
              </a:rPr>
              <a:t>Lancet. 2022 Sep 24;400(10357):1047-1060.</a:t>
            </a:r>
          </a:p>
        </p:txBody>
      </p:sp>
      <p:sp>
        <p:nvSpPr>
          <p:cNvPr id="6" name="TextBox 5">
            <a:extLst>
              <a:ext uri="{FF2B5EF4-FFF2-40B4-BE49-F238E27FC236}">
                <a16:creationId xmlns:a16="http://schemas.microsoft.com/office/drawing/2014/main" id="{81BA3649-3DAC-45C4-A80B-494B78BC371B}"/>
              </a:ext>
            </a:extLst>
          </p:cNvPr>
          <p:cNvSpPr txBox="1">
            <a:spLocks noChangeArrowheads="1"/>
          </p:cNvSpPr>
          <p:nvPr/>
        </p:nvSpPr>
        <p:spPr bwMode="auto">
          <a:xfrm>
            <a:off x="1092604" y="4433527"/>
            <a:ext cx="76022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r>
              <a:rPr lang="en-US" altLang="en-US" sz="1400" dirty="0">
                <a:latin typeface="Arial Narrow" panose="020B0606020202030204" pitchFamily="34" charset="0"/>
                <a:cs typeface="Arial" panose="020B0604020202020204" pitchFamily="34" charset="0"/>
              </a:rPr>
              <a:t>From</a:t>
            </a:r>
            <a:r>
              <a:rPr lang="en-US" altLang="en-US" sz="1400" i="1" dirty="0">
                <a:latin typeface="Arial Narrow" panose="020B0606020202030204" pitchFamily="34" charset="0"/>
                <a:cs typeface="Arial" panose="020B0604020202020204" pitchFamily="34" charset="0"/>
              </a:rPr>
              <a:t>: Consequences of insomnia and its therapies. Benca RM. J Clin Psychiatry. 2001;62 Suppl 10:33-8.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ext Box 1026"/>
          <p:cNvSpPr txBox="1">
            <a:spLocks noChangeArrowheads="1"/>
          </p:cNvSpPr>
          <p:nvPr/>
        </p:nvSpPr>
        <p:spPr bwMode="auto">
          <a:xfrm>
            <a:off x="2259013" y="1284288"/>
            <a:ext cx="4535487"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r>
              <a:rPr lang="en-US" altLang="en-US" b="1" dirty="0">
                <a:solidFill>
                  <a:srgbClr val="FFFF00"/>
                </a:solidFill>
                <a:latin typeface="Arial" panose="020B0604020202020204" pitchFamily="34" charset="0"/>
              </a:rPr>
              <a:t>Insomnia Presentation</a:t>
            </a:r>
          </a:p>
        </p:txBody>
      </p:sp>
      <p:sp>
        <p:nvSpPr>
          <p:cNvPr id="80899" name="Text Box 1027"/>
          <p:cNvSpPr txBox="1">
            <a:spLocks noChangeArrowheads="1"/>
          </p:cNvSpPr>
          <p:nvPr/>
        </p:nvSpPr>
        <p:spPr bwMode="auto">
          <a:xfrm>
            <a:off x="2012950" y="2890838"/>
            <a:ext cx="5019323"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SzPct val="70000"/>
              <a:buFont typeface="Wingdings" panose="05000000000000000000" pitchFamily="2" charset="2"/>
              <a:buChar char="l"/>
            </a:pPr>
            <a:r>
              <a:rPr lang="en-US" altLang="en-US" sz="2400" dirty="0">
                <a:solidFill>
                  <a:schemeClr val="tx1">
                    <a:lumMod val="40000"/>
                    <a:lumOff val="60000"/>
                  </a:schemeClr>
                </a:solidFill>
                <a:latin typeface="Arial" panose="020B0604020202020204" pitchFamily="34" charset="0"/>
                <a:cs typeface="Times New Roman" panose="02020603050405020304" pitchFamily="18" charset="0"/>
              </a:rPr>
              <a:t> Sleep onset insomnia</a:t>
            </a:r>
          </a:p>
          <a:p>
            <a:pPr eaLnBrk="1" hangingPunct="1">
              <a:spcBef>
                <a:spcPct val="0"/>
              </a:spcBef>
              <a:buSzPct val="70000"/>
              <a:buFont typeface="Wingdings" panose="05000000000000000000" pitchFamily="2" charset="2"/>
              <a:buChar char="l"/>
            </a:pPr>
            <a:endParaRPr lang="en-US" altLang="en-US" sz="2400" dirty="0">
              <a:solidFill>
                <a:schemeClr val="tx1">
                  <a:lumMod val="40000"/>
                  <a:lumOff val="60000"/>
                </a:schemeClr>
              </a:solidFill>
              <a:latin typeface="Arial" panose="020B0604020202020204" pitchFamily="34" charset="0"/>
              <a:cs typeface="Times New Roman" panose="02020603050405020304" pitchFamily="18" charset="0"/>
            </a:endParaRPr>
          </a:p>
          <a:p>
            <a:pPr eaLnBrk="1" hangingPunct="1">
              <a:spcBef>
                <a:spcPct val="0"/>
              </a:spcBef>
              <a:buSzPct val="70000"/>
              <a:buFont typeface="Wingdings" panose="05000000000000000000" pitchFamily="2" charset="2"/>
              <a:buChar char="l"/>
            </a:pPr>
            <a:r>
              <a:rPr lang="en-US" altLang="en-US" sz="2400" dirty="0">
                <a:solidFill>
                  <a:schemeClr val="tx1">
                    <a:lumMod val="40000"/>
                    <a:lumOff val="60000"/>
                  </a:schemeClr>
                </a:solidFill>
                <a:latin typeface="Arial" panose="020B0604020202020204" pitchFamily="34" charset="0"/>
                <a:cs typeface="Times New Roman" panose="02020603050405020304" pitchFamily="18" charset="0"/>
              </a:rPr>
              <a:t> Sleep maintenance insomnia</a:t>
            </a:r>
          </a:p>
          <a:p>
            <a:pPr eaLnBrk="1" hangingPunct="1">
              <a:spcBef>
                <a:spcPct val="0"/>
              </a:spcBef>
              <a:buSzPct val="70000"/>
              <a:buFont typeface="Wingdings" panose="05000000000000000000" pitchFamily="2" charset="2"/>
              <a:buChar char="l"/>
            </a:pPr>
            <a:endParaRPr lang="en-US" altLang="en-US" sz="2400" dirty="0">
              <a:solidFill>
                <a:schemeClr val="tx1">
                  <a:lumMod val="40000"/>
                  <a:lumOff val="60000"/>
                </a:schemeClr>
              </a:solidFill>
              <a:latin typeface="Arial" panose="020B0604020202020204" pitchFamily="34" charset="0"/>
              <a:cs typeface="Times New Roman" panose="02020603050405020304" pitchFamily="18" charset="0"/>
            </a:endParaRPr>
          </a:p>
          <a:p>
            <a:pPr eaLnBrk="1" hangingPunct="1">
              <a:spcBef>
                <a:spcPct val="0"/>
              </a:spcBef>
              <a:buSzPct val="70000"/>
              <a:buFont typeface="Wingdings" panose="05000000000000000000" pitchFamily="2" charset="2"/>
              <a:buChar char="l"/>
            </a:pPr>
            <a:r>
              <a:rPr lang="en-US" altLang="en-US" sz="2400" dirty="0">
                <a:solidFill>
                  <a:schemeClr val="tx1">
                    <a:lumMod val="40000"/>
                    <a:lumOff val="60000"/>
                  </a:schemeClr>
                </a:solidFill>
                <a:latin typeface="Arial" panose="020B0604020202020204" pitchFamily="34" charset="0"/>
                <a:cs typeface="Times New Roman" panose="02020603050405020304" pitchFamily="18" charset="0"/>
              </a:rPr>
              <a:t> Poor quality/non-restorative sleep</a:t>
            </a:r>
            <a:endParaRPr lang="en-US" altLang="en-US" sz="2200" dirty="0">
              <a:solidFill>
                <a:schemeClr val="tx1">
                  <a:lumMod val="40000"/>
                  <a:lumOff val="60000"/>
                </a:schemeClr>
              </a:solidFill>
              <a:latin typeface="Arial" panose="020B0604020202020204"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ext Box 353"/>
          <p:cNvSpPr txBox="1">
            <a:spLocks noChangeAspect="1" noChangeArrowheads="1"/>
          </p:cNvSpPr>
          <p:nvPr/>
        </p:nvSpPr>
        <p:spPr bwMode="auto">
          <a:xfrm>
            <a:off x="2625725" y="877888"/>
            <a:ext cx="1438275" cy="935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nSpc>
                <a:spcPct val="80000"/>
              </a:lnSpc>
              <a:spcBef>
                <a:spcPct val="0"/>
              </a:spcBef>
              <a:buFontTx/>
              <a:buNone/>
            </a:pPr>
            <a:r>
              <a:rPr lang="en-US" altLang="en-US" sz="1600" b="1">
                <a:solidFill>
                  <a:srgbClr val="FFFF00"/>
                </a:solidFill>
                <a:latin typeface="Arial Narrow" panose="020B0606020202030204" pitchFamily="34" charset="0"/>
              </a:rPr>
              <a:t>   Medications</a:t>
            </a:r>
          </a:p>
          <a:p>
            <a:pPr>
              <a:lnSpc>
                <a:spcPct val="80000"/>
              </a:lnSpc>
              <a:spcBef>
                <a:spcPct val="0"/>
              </a:spcBef>
              <a:buFontTx/>
              <a:buNone/>
            </a:pPr>
            <a:r>
              <a:rPr lang="en-US" altLang="en-US" sz="1600" b="1">
                <a:solidFill>
                  <a:srgbClr val="FFFF00"/>
                </a:solidFill>
                <a:latin typeface="Arial Narrow" panose="020B0606020202030204" pitchFamily="34" charset="0"/>
              </a:rPr>
              <a:t>and substances</a:t>
            </a:r>
          </a:p>
          <a:p>
            <a:pPr>
              <a:lnSpc>
                <a:spcPct val="80000"/>
              </a:lnSpc>
              <a:spcBef>
                <a:spcPct val="0"/>
              </a:spcBef>
              <a:buFontTx/>
              <a:buNone/>
            </a:pPr>
            <a:r>
              <a:rPr lang="en-US" altLang="en-US" sz="1500" b="1">
                <a:solidFill>
                  <a:srgbClr val="FFFF00"/>
                </a:solidFill>
                <a:latin typeface="Arial Narrow" panose="020B0606020202030204" pitchFamily="34" charset="0"/>
              </a:rPr>
              <a:t>     </a:t>
            </a:r>
            <a:r>
              <a:rPr lang="en-US" altLang="en-US" sz="1100" b="1">
                <a:solidFill>
                  <a:srgbClr val="FFFF00"/>
                </a:solidFill>
                <a:latin typeface="Arial Narrow" panose="020B0606020202030204" pitchFamily="34" charset="0"/>
              </a:rPr>
              <a:t>• Acute use</a:t>
            </a:r>
          </a:p>
          <a:p>
            <a:pPr>
              <a:lnSpc>
                <a:spcPct val="80000"/>
              </a:lnSpc>
              <a:spcBef>
                <a:spcPct val="0"/>
              </a:spcBef>
              <a:buFontTx/>
              <a:buNone/>
            </a:pPr>
            <a:r>
              <a:rPr lang="en-US" altLang="en-US" sz="1100" b="1">
                <a:solidFill>
                  <a:srgbClr val="FFFF00"/>
                </a:solidFill>
                <a:latin typeface="Arial Narrow" panose="020B0606020202030204" pitchFamily="34" charset="0"/>
              </a:rPr>
              <a:t>       • Chronic use</a:t>
            </a:r>
          </a:p>
          <a:p>
            <a:pPr>
              <a:lnSpc>
                <a:spcPct val="80000"/>
              </a:lnSpc>
              <a:spcBef>
                <a:spcPct val="0"/>
              </a:spcBef>
              <a:buFontTx/>
              <a:buNone/>
            </a:pPr>
            <a:r>
              <a:rPr lang="en-US" altLang="en-US" sz="1100" b="1">
                <a:solidFill>
                  <a:srgbClr val="FFFF00"/>
                </a:solidFill>
                <a:latin typeface="Arial Narrow" panose="020B0606020202030204" pitchFamily="34" charset="0"/>
              </a:rPr>
              <a:t>       • Withdrawal</a:t>
            </a:r>
          </a:p>
        </p:txBody>
      </p:sp>
      <p:sp>
        <p:nvSpPr>
          <p:cNvPr id="84995" name="Text Box 354"/>
          <p:cNvSpPr txBox="1">
            <a:spLocks noChangeAspect="1" noChangeArrowheads="1"/>
          </p:cNvSpPr>
          <p:nvPr/>
        </p:nvSpPr>
        <p:spPr bwMode="auto">
          <a:xfrm>
            <a:off x="5053013" y="898525"/>
            <a:ext cx="1587500"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nSpc>
                <a:spcPct val="80000"/>
              </a:lnSpc>
              <a:spcBef>
                <a:spcPct val="0"/>
              </a:spcBef>
              <a:buFontTx/>
              <a:buNone/>
            </a:pPr>
            <a:r>
              <a:rPr lang="en-US" altLang="en-US" sz="1600" b="1">
                <a:solidFill>
                  <a:srgbClr val="FFFF00"/>
                </a:solidFill>
                <a:latin typeface="Arial Narrow" panose="020B0606020202030204" pitchFamily="34" charset="0"/>
              </a:rPr>
              <a:t>Circadian Factors</a:t>
            </a:r>
            <a:endParaRPr lang="en-US" altLang="en-US" sz="1500" b="1">
              <a:solidFill>
                <a:srgbClr val="FFFF00"/>
              </a:solidFill>
              <a:latin typeface="Arial Narrow" panose="020B0606020202030204" pitchFamily="34" charset="0"/>
            </a:endParaRPr>
          </a:p>
          <a:p>
            <a:pPr>
              <a:lnSpc>
                <a:spcPct val="80000"/>
              </a:lnSpc>
              <a:spcBef>
                <a:spcPct val="0"/>
              </a:spcBef>
              <a:buFontTx/>
              <a:buNone/>
            </a:pPr>
            <a:r>
              <a:rPr lang="en-US" altLang="en-US" sz="1500" b="1">
                <a:solidFill>
                  <a:srgbClr val="FFFF00"/>
                </a:solidFill>
                <a:latin typeface="Arial Narrow" panose="020B0606020202030204" pitchFamily="34" charset="0"/>
              </a:rPr>
              <a:t>     </a:t>
            </a:r>
            <a:r>
              <a:rPr lang="en-US" altLang="en-US" sz="1100" b="1">
                <a:solidFill>
                  <a:srgbClr val="FFFF00"/>
                </a:solidFill>
                <a:latin typeface="Arial Narrow" panose="020B0606020202030204" pitchFamily="34" charset="0"/>
              </a:rPr>
              <a:t>• Jet lag</a:t>
            </a:r>
          </a:p>
          <a:p>
            <a:pPr>
              <a:lnSpc>
                <a:spcPct val="80000"/>
              </a:lnSpc>
              <a:spcBef>
                <a:spcPct val="0"/>
              </a:spcBef>
              <a:buFontTx/>
              <a:buNone/>
            </a:pPr>
            <a:r>
              <a:rPr lang="en-US" altLang="en-US" sz="1100" b="1">
                <a:solidFill>
                  <a:srgbClr val="FFFF00"/>
                </a:solidFill>
                <a:latin typeface="Arial Narrow" panose="020B0606020202030204" pitchFamily="34" charset="0"/>
              </a:rPr>
              <a:t>       • Shift work</a:t>
            </a:r>
          </a:p>
          <a:p>
            <a:pPr>
              <a:lnSpc>
                <a:spcPct val="80000"/>
              </a:lnSpc>
              <a:spcBef>
                <a:spcPct val="0"/>
              </a:spcBef>
              <a:buFontTx/>
              <a:buNone/>
            </a:pPr>
            <a:r>
              <a:rPr lang="en-US" altLang="en-US" sz="1100" b="1">
                <a:solidFill>
                  <a:srgbClr val="FFFF00"/>
                </a:solidFill>
                <a:latin typeface="Arial Narrow" panose="020B0606020202030204" pitchFamily="34" charset="0"/>
              </a:rPr>
              <a:t>       • Advanced, delayed</a:t>
            </a:r>
          </a:p>
          <a:p>
            <a:pPr>
              <a:lnSpc>
                <a:spcPct val="80000"/>
              </a:lnSpc>
              <a:spcBef>
                <a:spcPct val="0"/>
              </a:spcBef>
              <a:buFontTx/>
              <a:buNone/>
            </a:pPr>
            <a:r>
              <a:rPr lang="en-US" altLang="en-US" sz="1100" b="1">
                <a:solidFill>
                  <a:srgbClr val="FFFF00"/>
                </a:solidFill>
                <a:latin typeface="Arial Narrow" panose="020B0606020202030204" pitchFamily="34" charset="0"/>
              </a:rPr>
              <a:t>          sleep phases</a:t>
            </a:r>
          </a:p>
        </p:txBody>
      </p:sp>
      <p:sp>
        <p:nvSpPr>
          <p:cNvPr id="84996" name="Text Box 355"/>
          <p:cNvSpPr txBox="1">
            <a:spLocks noChangeAspect="1" noChangeArrowheads="1"/>
          </p:cNvSpPr>
          <p:nvPr/>
        </p:nvSpPr>
        <p:spPr bwMode="auto">
          <a:xfrm>
            <a:off x="1382713" y="2147888"/>
            <a:ext cx="1844675" cy="80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nSpc>
                <a:spcPct val="80000"/>
              </a:lnSpc>
              <a:spcBef>
                <a:spcPct val="0"/>
              </a:spcBef>
              <a:buFontTx/>
              <a:buNone/>
            </a:pPr>
            <a:r>
              <a:rPr lang="en-US" altLang="en-US" sz="1600" b="1">
                <a:solidFill>
                  <a:srgbClr val="FFFF00"/>
                </a:solidFill>
                <a:latin typeface="Arial Narrow" panose="020B0606020202030204" pitchFamily="34" charset="0"/>
              </a:rPr>
              <a:t>Medical/Neurological</a:t>
            </a:r>
          </a:p>
          <a:p>
            <a:pPr>
              <a:lnSpc>
                <a:spcPct val="80000"/>
              </a:lnSpc>
              <a:spcBef>
                <a:spcPct val="0"/>
              </a:spcBef>
              <a:buFontTx/>
              <a:buNone/>
            </a:pPr>
            <a:r>
              <a:rPr lang="en-US" altLang="en-US" sz="1600" b="1">
                <a:solidFill>
                  <a:srgbClr val="FFFF00"/>
                </a:solidFill>
                <a:latin typeface="Arial Narrow" panose="020B0606020202030204" pitchFamily="34" charset="0"/>
              </a:rPr>
              <a:t>           Factors</a:t>
            </a:r>
          </a:p>
          <a:p>
            <a:pPr>
              <a:lnSpc>
                <a:spcPct val="80000"/>
              </a:lnSpc>
              <a:spcBef>
                <a:spcPct val="0"/>
              </a:spcBef>
              <a:buFontTx/>
              <a:buNone/>
            </a:pPr>
            <a:r>
              <a:rPr lang="en-US" altLang="en-US" sz="1500" b="1">
                <a:solidFill>
                  <a:srgbClr val="FFFF00"/>
                </a:solidFill>
                <a:latin typeface="Arial Narrow" panose="020B0606020202030204" pitchFamily="34" charset="0"/>
              </a:rPr>
              <a:t>      </a:t>
            </a:r>
            <a:r>
              <a:rPr lang="en-US" altLang="en-US" sz="1100" b="1">
                <a:solidFill>
                  <a:srgbClr val="FFFF00"/>
                </a:solidFill>
                <a:latin typeface="Arial Narrow" panose="020B0606020202030204" pitchFamily="34" charset="0"/>
              </a:rPr>
              <a:t>• Pain, discomfort</a:t>
            </a:r>
          </a:p>
          <a:p>
            <a:pPr>
              <a:lnSpc>
                <a:spcPct val="80000"/>
              </a:lnSpc>
              <a:spcBef>
                <a:spcPct val="0"/>
              </a:spcBef>
              <a:buFontTx/>
              <a:buNone/>
            </a:pPr>
            <a:r>
              <a:rPr lang="en-US" altLang="en-US" sz="1100" b="1">
                <a:solidFill>
                  <a:srgbClr val="FFFF00"/>
                </a:solidFill>
                <a:latin typeface="Arial Narrow" panose="020B0606020202030204" pitchFamily="34" charset="0"/>
              </a:rPr>
              <a:t>        • Specific disorders</a:t>
            </a:r>
          </a:p>
        </p:txBody>
      </p:sp>
      <p:sp>
        <p:nvSpPr>
          <p:cNvPr id="84997" name="Text Box 356"/>
          <p:cNvSpPr txBox="1">
            <a:spLocks noChangeAspect="1" noChangeArrowheads="1"/>
          </p:cNvSpPr>
          <p:nvPr/>
        </p:nvSpPr>
        <p:spPr bwMode="auto">
          <a:xfrm>
            <a:off x="1147763" y="3346450"/>
            <a:ext cx="1946275"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nSpc>
                <a:spcPct val="80000"/>
              </a:lnSpc>
              <a:spcBef>
                <a:spcPct val="0"/>
              </a:spcBef>
              <a:buFontTx/>
              <a:buNone/>
            </a:pPr>
            <a:r>
              <a:rPr lang="en-US" altLang="en-US" sz="1400" b="1">
                <a:solidFill>
                  <a:srgbClr val="FFFF00"/>
                </a:solidFill>
                <a:latin typeface="Arial Narrow" panose="020B0606020202030204" pitchFamily="34" charset="0"/>
              </a:rPr>
              <a:t>       </a:t>
            </a:r>
            <a:r>
              <a:rPr lang="en-US" altLang="en-US" sz="1600" b="1">
                <a:solidFill>
                  <a:srgbClr val="FFFF00"/>
                </a:solidFill>
                <a:latin typeface="Arial Narrow" panose="020B0606020202030204" pitchFamily="34" charset="0"/>
              </a:rPr>
              <a:t>Psychiatric or</a:t>
            </a:r>
          </a:p>
          <a:p>
            <a:pPr>
              <a:lnSpc>
                <a:spcPct val="80000"/>
              </a:lnSpc>
              <a:spcBef>
                <a:spcPct val="0"/>
              </a:spcBef>
              <a:buFontTx/>
              <a:buNone/>
            </a:pPr>
            <a:r>
              <a:rPr lang="en-US" altLang="en-US" sz="1600" b="1">
                <a:solidFill>
                  <a:srgbClr val="FFFF00"/>
                </a:solidFill>
                <a:latin typeface="Arial Narrow" panose="020B0606020202030204" pitchFamily="34" charset="0"/>
              </a:rPr>
              <a:t>Psychological Factors</a:t>
            </a:r>
          </a:p>
          <a:p>
            <a:pPr>
              <a:lnSpc>
                <a:spcPct val="80000"/>
              </a:lnSpc>
              <a:spcBef>
                <a:spcPct val="0"/>
              </a:spcBef>
              <a:buFontTx/>
              <a:buNone/>
            </a:pPr>
            <a:r>
              <a:rPr lang="en-US" altLang="en-US" sz="1500" b="1">
                <a:solidFill>
                  <a:srgbClr val="FFFF00"/>
                </a:solidFill>
                <a:latin typeface="Arial Narrow" panose="020B0606020202030204" pitchFamily="34" charset="0"/>
              </a:rPr>
              <a:t>         </a:t>
            </a:r>
            <a:r>
              <a:rPr lang="en-US" altLang="en-US" sz="1100" b="1">
                <a:solidFill>
                  <a:srgbClr val="FFFF00"/>
                </a:solidFill>
                <a:latin typeface="Arial Narrow" panose="020B0606020202030204" pitchFamily="34" charset="0"/>
              </a:rPr>
              <a:t>• Depression or Anxiety </a:t>
            </a:r>
          </a:p>
          <a:p>
            <a:pPr>
              <a:lnSpc>
                <a:spcPct val="80000"/>
              </a:lnSpc>
              <a:spcBef>
                <a:spcPct val="0"/>
              </a:spcBef>
              <a:buFontTx/>
              <a:buNone/>
            </a:pPr>
            <a:r>
              <a:rPr lang="en-US" altLang="en-US" sz="1100" b="1">
                <a:solidFill>
                  <a:srgbClr val="FFFF00"/>
                </a:solidFill>
                <a:latin typeface="Arial Narrow" panose="020B0606020202030204" pitchFamily="34" charset="0"/>
              </a:rPr>
              <a:t>             • Bereavement</a:t>
            </a:r>
          </a:p>
          <a:p>
            <a:pPr>
              <a:lnSpc>
                <a:spcPct val="80000"/>
              </a:lnSpc>
              <a:spcBef>
                <a:spcPct val="0"/>
              </a:spcBef>
              <a:buFontTx/>
              <a:buNone/>
            </a:pPr>
            <a:r>
              <a:rPr lang="en-US" altLang="en-US" sz="1100" b="1">
                <a:solidFill>
                  <a:srgbClr val="FFFF00"/>
                </a:solidFill>
                <a:latin typeface="Arial Narrow" panose="020B0606020202030204" pitchFamily="34" charset="0"/>
              </a:rPr>
              <a:t>             • Acute stress      </a:t>
            </a:r>
          </a:p>
          <a:p>
            <a:pPr>
              <a:lnSpc>
                <a:spcPct val="80000"/>
              </a:lnSpc>
              <a:spcBef>
                <a:spcPct val="0"/>
              </a:spcBef>
              <a:buFontTx/>
              <a:buNone/>
            </a:pPr>
            <a:r>
              <a:rPr lang="en-US" altLang="en-US" sz="1100" b="1">
                <a:solidFill>
                  <a:srgbClr val="FFFF00"/>
                </a:solidFill>
                <a:latin typeface="Arial Narrow" panose="020B0606020202030204" pitchFamily="34" charset="0"/>
              </a:rPr>
              <a:t>              </a:t>
            </a:r>
          </a:p>
        </p:txBody>
      </p:sp>
      <p:sp>
        <p:nvSpPr>
          <p:cNvPr id="84998" name="Text Box 357"/>
          <p:cNvSpPr txBox="1">
            <a:spLocks noChangeAspect="1" noChangeArrowheads="1"/>
          </p:cNvSpPr>
          <p:nvPr/>
        </p:nvSpPr>
        <p:spPr bwMode="auto">
          <a:xfrm>
            <a:off x="5943600" y="2057400"/>
            <a:ext cx="1698625" cy="947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nSpc>
                <a:spcPct val="80000"/>
              </a:lnSpc>
              <a:spcBef>
                <a:spcPct val="0"/>
              </a:spcBef>
              <a:buFontTx/>
              <a:buNone/>
            </a:pPr>
            <a:r>
              <a:rPr lang="en-US" altLang="en-US" sz="1600" b="1">
                <a:solidFill>
                  <a:srgbClr val="FFFF00"/>
                </a:solidFill>
                <a:latin typeface="Arial Narrow" panose="020B0606020202030204" pitchFamily="34" charset="0"/>
              </a:rPr>
              <a:t>    Environmental</a:t>
            </a:r>
          </a:p>
          <a:p>
            <a:pPr>
              <a:lnSpc>
                <a:spcPct val="80000"/>
              </a:lnSpc>
              <a:spcBef>
                <a:spcPct val="0"/>
              </a:spcBef>
              <a:buFontTx/>
              <a:buNone/>
            </a:pPr>
            <a:r>
              <a:rPr lang="en-US" altLang="en-US" sz="1600" b="1">
                <a:solidFill>
                  <a:srgbClr val="FFFF00"/>
                </a:solidFill>
                <a:latin typeface="Arial Narrow" panose="020B0606020202030204" pitchFamily="34" charset="0"/>
              </a:rPr>
              <a:t>          Factors</a:t>
            </a:r>
          </a:p>
          <a:p>
            <a:pPr>
              <a:lnSpc>
                <a:spcPct val="80000"/>
              </a:lnSpc>
              <a:spcBef>
                <a:spcPct val="0"/>
              </a:spcBef>
              <a:buFontTx/>
              <a:buNone/>
            </a:pPr>
            <a:r>
              <a:rPr lang="en-US" altLang="en-US" sz="1600" b="1">
                <a:solidFill>
                  <a:srgbClr val="FFFF00"/>
                </a:solidFill>
                <a:latin typeface="Arial Narrow" panose="020B0606020202030204" pitchFamily="34" charset="0"/>
              </a:rPr>
              <a:t>     </a:t>
            </a:r>
            <a:r>
              <a:rPr lang="en-US" altLang="en-US" sz="1100" b="1">
                <a:solidFill>
                  <a:srgbClr val="FFFF00"/>
                </a:solidFill>
                <a:latin typeface="Arial Narrow" panose="020B0606020202030204" pitchFamily="34" charset="0"/>
              </a:rPr>
              <a:t>    • Physical discomfort</a:t>
            </a:r>
          </a:p>
          <a:p>
            <a:pPr>
              <a:lnSpc>
                <a:spcPct val="80000"/>
              </a:lnSpc>
              <a:spcBef>
                <a:spcPct val="0"/>
              </a:spcBef>
              <a:buFontTx/>
              <a:buNone/>
            </a:pPr>
            <a:r>
              <a:rPr lang="en-US" altLang="en-US" sz="1100" b="1">
                <a:solidFill>
                  <a:srgbClr val="FFFF00"/>
                </a:solidFill>
                <a:latin typeface="Arial Narrow" panose="020B0606020202030204" pitchFamily="34" charset="0"/>
              </a:rPr>
              <a:t>           • Noise</a:t>
            </a:r>
          </a:p>
          <a:p>
            <a:pPr>
              <a:lnSpc>
                <a:spcPct val="80000"/>
              </a:lnSpc>
              <a:spcBef>
                <a:spcPct val="0"/>
              </a:spcBef>
              <a:buFontTx/>
              <a:buNone/>
            </a:pPr>
            <a:r>
              <a:rPr lang="en-US" altLang="en-US" sz="1100" b="1">
                <a:solidFill>
                  <a:srgbClr val="FFFF00"/>
                </a:solidFill>
                <a:latin typeface="Arial Narrow" panose="020B0606020202030204" pitchFamily="34" charset="0"/>
              </a:rPr>
              <a:t>           • Light</a:t>
            </a:r>
          </a:p>
        </p:txBody>
      </p:sp>
      <p:sp>
        <p:nvSpPr>
          <p:cNvPr id="84999" name="Oval 358"/>
          <p:cNvSpPr>
            <a:spLocks noChangeAspect="1" noChangeArrowheads="1"/>
          </p:cNvSpPr>
          <p:nvPr/>
        </p:nvSpPr>
        <p:spPr bwMode="auto">
          <a:xfrm>
            <a:off x="5783263" y="1928813"/>
            <a:ext cx="2082800" cy="1120775"/>
          </a:xfrm>
          <a:prstGeom prst="ellipse">
            <a:avLst/>
          </a:prstGeom>
          <a:noFill/>
          <a:ln w="57150">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endParaRPr lang="en-US" altLang="en-US" sz="2400">
              <a:latin typeface="Times New Roman" panose="02020603050405020304" pitchFamily="18" charset="0"/>
            </a:endParaRPr>
          </a:p>
        </p:txBody>
      </p:sp>
      <p:sp>
        <p:nvSpPr>
          <p:cNvPr id="85000" name="Text Box 359"/>
          <p:cNvSpPr txBox="1">
            <a:spLocks noChangeAspect="1" noChangeArrowheads="1"/>
          </p:cNvSpPr>
          <p:nvPr/>
        </p:nvSpPr>
        <p:spPr bwMode="auto">
          <a:xfrm>
            <a:off x="6007100" y="3241675"/>
            <a:ext cx="2052638" cy="108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nSpc>
                <a:spcPct val="80000"/>
              </a:lnSpc>
              <a:spcBef>
                <a:spcPct val="0"/>
              </a:spcBef>
              <a:buFontTx/>
              <a:buNone/>
            </a:pPr>
            <a:r>
              <a:rPr lang="en-US" altLang="en-US" sz="1400" b="1">
                <a:solidFill>
                  <a:srgbClr val="FFFF00"/>
                </a:solidFill>
                <a:latin typeface="Arial Narrow" panose="020B0606020202030204" pitchFamily="34" charset="0"/>
              </a:rPr>
              <a:t>               </a:t>
            </a:r>
            <a:r>
              <a:rPr lang="en-US" altLang="en-US" sz="1600" b="1">
                <a:solidFill>
                  <a:srgbClr val="FFFF00"/>
                </a:solidFill>
                <a:latin typeface="Arial Narrow" panose="020B0606020202030204" pitchFamily="34" charset="0"/>
              </a:rPr>
              <a:t>Primary</a:t>
            </a:r>
          </a:p>
          <a:p>
            <a:pPr>
              <a:lnSpc>
                <a:spcPct val="80000"/>
              </a:lnSpc>
              <a:spcBef>
                <a:spcPct val="0"/>
              </a:spcBef>
              <a:buFontTx/>
              <a:buNone/>
            </a:pPr>
            <a:r>
              <a:rPr lang="en-US" altLang="en-US" sz="1600" b="1">
                <a:solidFill>
                  <a:srgbClr val="FFFF00"/>
                </a:solidFill>
                <a:latin typeface="Arial Narrow" panose="020B0606020202030204" pitchFamily="34" charset="0"/>
              </a:rPr>
              <a:t>        Sleep Disorders</a:t>
            </a:r>
          </a:p>
          <a:p>
            <a:pPr>
              <a:lnSpc>
                <a:spcPct val="80000"/>
              </a:lnSpc>
              <a:spcBef>
                <a:spcPct val="0"/>
              </a:spcBef>
              <a:buFontTx/>
              <a:buNone/>
            </a:pPr>
            <a:r>
              <a:rPr lang="en-US" altLang="en-US" sz="1600" b="1">
                <a:solidFill>
                  <a:srgbClr val="FFFF00"/>
                </a:solidFill>
                <a:latin typeface="Arial Narrow" panose="020B0606020202030204" pitchFamily="34" charset="0"/>
              </a:rPr>
              <a:t>         </a:t>
            </a:r>
            <a:r>
              <a:rPr lang="en-US" altLang="en-US" sz="1100" b="1">
                <a:solidFill>
                  <a:srgbClr val="FFFF00"/>
                </a:solidFill>
                <a:latin typeface="Arial Narrow" panose="020B0606020202030204" pitchFamily="34" charset="0"/>
              </a:rPr>
              <a:t>• Restless Legs Syndrome</a:t>
            </a:r>
          </a:p>
          <a:p>
            <a:pPr>
              <a:lnSpc>
                <a:spcPct val="80000"/>
              </a:lnSpc>
              <a:spcBef>
                <a:spcPct val="0"/>
              </a:spcBef>
              <a:buFontTx/>
              <a:buNone/>
            </a:pPr>
            <a:r>
              <a:rPr lang="en-US" altLang="en-US" sz="1100" b="1">
                <a:solidFill>
                  <a:srgbClr val="FFFF00"/>
                </a:solidFill>
                <a:latin typeface="Arial Narrow" panose="020B0606020202030204" pitchFamily="34" charset="0"/>
              </a:rPr>
              <a:t>             • Periodic limb movements</a:t>
            </a:r>
          </a:p>
          <a:p>
            <a:pPr>
              <a:lnSpc>
                <a:spcPct val="80000"/>
              </a:lnSpc>
              <a:spcBef>
                <a:spcPct val="0"/>
              </a:spcBef>
              <a:buFontTx/>
              <a:buNone/>
            </a:pPr>
            <a:r>
              <a:rPr lang="en-US" altLang="en-US" sz="1100" b="1">
                <a:solidFill>
                  <a:srgbClr val="FFFF00"/>
                </a:solidFill>
                <a:latin typeface="Arial Narrow" panose="020B0606020202030204" pitchFamily="34" charset="0"/>
              </a:rPr>
              <a:t>             • Respiratory arousals</a:t>
            </a:r>
          </a:p>
          <a:p>
            <a:pPr>
              <a:lnSpc>
                <a:spcPct val="80000"/>
              </a:lnSpc>
              <a:spcBef>
                <a:spcPct val="0"/>
              </a:spcBef>
              <a:buFontTx/>
              <a:buNone/>
            </a:pPr>
            <a:r>
              <a:rPr lang="en-US" altLang="en-US" sz="1100" b="1">
                <a:solidFill>
                  <a:srgbClr val="FFFF00"/>
                </a:solidFill>
                <a:latin typeface="Arial Narrow" panose="020B0606020202030204" pitchFamily="34" charset="0"/>
              </a:rPr>
              <a:t>             • Parasomnias</a:t>
            </a:r>
          </a:p>
        </p:txBody>
      </p:sp>
      <p:sp>
        <p:nvSpPr>
          <p:cNvPr id="85001" name="Oval 360"/>
          <p:cNvSpPr>
            <a:spLocks noChangeAspect="1" noChangeArrowheads="1"/>
          </p:cNvSpPr>
          <p:nvPr/>
        </p:nvSpPr>
        <p:spPr bwMode="auto">
          <a:xfrm>
            <a:off x="4767263" y="723900"/>
            <a:ext cx="2082800" cy="1119188"/>
          </a:xfrm>
          <a:prstGeom prst="ellipse">
            <a:avLst/>
          </a:prstGeom>
          <a:noFill/>
          <a:ln w="57150">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endParaRPr lang="en-US" altLang="en-US" sz="2400">
              <a:latin typeface="Times New Roman" panose="02020603050405020304" pitchFamily="18" charset="0"/>
            </a:endParaRPr>
          </a:p>
        </p:txBody>
      </p:sp>
      <p:sp>
        <p:nvSpPr>
          <p:cNvPr id="85002" name="Oval 361"/>
          <p:cNvSpPr>
            <a:spLocks noChangeAspect="1" noChangeArrowheads="1"/>
          </p:cNvSpPr>
          <p:nvPr/>
        </p:nvSpPr>
        <p:spPr bwMode="auto">
          <a:xfrm>
            <a:off x="5994400" y="3228975"/>
            <a:ext cx="2082800" cy="1119188"/>
          </a:xfrm>
          <a:prstGeom prst="ellipse">
            <a:avLst/>
          </a:prstGeom>
          <a:noFill/>
          <a:ln w="57150">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endParaRPr lang="en-US" altLang="en-US" sz="2400">
              <a:latin typeface="Times New Roman" panose="02020603050405020304" pitchFamily="18" charset="0"/>
            </a:endParaRPr>
          </a:p>
        </p:txBody>
      </p:sp>
      <p:sp>
        <p:nvSpPr>
          <p:cNvPr id="85003" name="Oval 362"/>
          <p:cNvSpPr>
            <a:spLocks noChangeAspect="1" noChangeArrowheads="1"/>
          </p:cNvSpPr>
          <p:nvPr/>
        </p:nvSpPr>
        <p:spPr bwMode="auto">
          <a:xfrm>
            <a:off x="1058863" y="3228975"/>
            <a:ext cx="2082800" cy="1119188"/>
          </a:xfrm>
          <a:prstGeom prst="ellipse">
            <a:avLst/>
          </a:prstGeom>
          <a:noFill/>
          <a:ln w="57150">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endParaRPr lang="en-US" altLang="en-US" sz="2400">
              <a:latin typeface="Times New Roman" panose="02020603050405020304" pitchFamily="18" charset="0"/>
            </a:endParaRPr>
          </a:p>
        </p:txBody>
      </p:sp>
      <p:sp>
        <p:nvSpPr>
          <p:cNvPr id="85004" name="Oval 363"/>
          <p:cNvSpPr>
            <a:spLocks noChangeAspect="1" noChangeArrowheads="1"/>
          </p:cNvSpPr>
          <p:nvPr/>
        </p:nvSpPr>
        <p:spPr bwMode="auto">
          <a:xfrm>
            <a:off x="1252538" y="1928813"/>
            <a:ext cx="2082800" cy="1120775"/>
          </a:xfrm>
          <a:prstGeom prst="ellipse">
            <a:avLst/>
          </a:prstGeom>
          <a:noFill/>
          <a:ln w="57150">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endParaRPr lang="en-US" altLang="en-US" sz="2400">
              <a:latin typeface="Times New Roman" panose="02020603050405020304" pitchFamily="18" charset="0"/>
            </a:endParaRPr>
          </a:p>
        </p:txBody>
      </p:sp>
      <p:sp>
        <p:nvSpPr>
          <p:cNvPr id="85005" name="Oval 364"/>
          <p:cNvSpPr>
            <a:spLocks noChangeAspect="1" noChangeArrowheads="1"/>
          </p:cNvSpPr>
          <p:nvPr/>
        </p:nvSpPr>
        <p:spPr bwMode="auto">
          <a:xfrm>
            <a:off x="2293938" y="723900"/>
            <a:ext cx="2082800" cy="1119188"/>
          </a:xfrm>
          <a:prstGeom prst="ellipse">
            <a:avLst/>
          </a:prstGeom>
          <a:noFill/>
          <a:ln w="57150">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endParaRPr lang="en-US" altLang="en-US" sz="2400">
              <a:latin typeface="Times New Roman" panose="02020603050405020304" pitchFamily="18" charset="0"/>
            </a:endParaRPr>
          </a:p>
        </p:txBody>
      </p:sp>
      <p:sp>
        <p:nvSpPr>
          <p:cNvPr id="85006" name="Rectangle 367"/>
          <p:cNvSpPr>
            <a:spLocks noChangeAspect="1" noChangeArrowheads="1"/>
          </p:cNvSpPr>
          <p:nvPr/>
        </p:nvSpPr>
        <p:spPr bwMode="auto">
          <a:xfrm>
            <a:off x="3530600" y="5668963"/>
            <a:ext cx="2081213" cy="585787"/>
          </a:xfrm>
          <a:prstGeom prst="rect">
            <a:avLst/>
          </a:prstGeom>
          <a:noFill/>
          <a:ln w="57150">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endParaRPr lang="en-US" altLang="en-US" sz="2400">
              <a:latin typeface="Times New Roman" panose="02020603050405020304" pitchFamily="18" charset="0"/>
            </a:endParaRPr>
          </a:p>
        </p:txBody>
      </p:sp>
      <p:sp>
        <p:nvSpPr>
          <p:cNvPr id="85007" name="Text Box 368"/>
          <p:cNvSpPr txBox="1">
            <a:spLocks noChangeAspect="1" noChangeArrowheads="1"/>
          </p:cNvSpPr>
          <p:nvPr/>
        </p:nvSpPr>
        <p:spPr bwMode="auto">
          <a:xfrm>
            <a:off x="3783013" y="5746750"/>
            <a:ext cx="1581150"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gn="ctr">
              <a:spcBef>
                <a:spcPct val="0"/>
              </a:spcBef>
              <a:buFontTx/>
              <a:buNone/>
            </a:pPr>
            <a:r>
              <a:rPr lang="en-US" altLang="en-US" sz="2200" b="1">
                <a:solidFill>
                  <a:srgbClr val="FFFF00"/>
                </a:solidFill>
                <a:latin typeface="Arial" panose="020B0604020202020204" pitchFamily="34" charset="0"/>
              </a:rPr>
              <a:t>INSOMNIA</a:t>
            </a:r>
          </a:p>
        </p:txBody>
      </p:sp>
      <p:sp>
        <p:nvSpPr>
          <p:cNvPr id="85008" name="Line 375"/>
          <p:cNvSpPr>
            <a:spLocks noChangeAspect="1" noChangeShapeType="1"/>
          </p:cNvSpPr>
          <p:nvPr/>
        </p:nvSpPr>
        <p:spPr bwMode="auto">
          <a:xfrm flipV="1">
            <a:off x="2098675" y="5746750"/>
            <a:ext cx="1420813" cy="1588"/>
          </a:xfrm>
          <a:prstGeom prst="line">
            <a:avLst/>
          </a:prstGeom>
          <a:noFill/>
          <a:ln w="5715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5009" name="Line 376"/>
          <p:cNvSpPr>
            <a:spLocks noChangeAspect="1" noChangeShapeType="1"/>
          </p:cNvSpPr>
          <p:nvPr/>
        </p:nvSpPr>
        <p:spPr bwMode="auto">
          <a:xfrm>
            <a:off x="944563" y="2476500"/>
            <a:ext cx="1587" cy="3509963"/>
          </a:xfrm>
          <a:prstGeom prst="line">
            <a:avLst/>
          </a:prstGeom>
          <a:noFill/>
          <a:ln w="5715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5010" name="Line 377"/>
          <p:cNvSpPr>
            <a:spLocks noChangeAspect="1" noChangeShapeType="1"/>
          </p:cNvSpPr>
          <p:nvPr/>
        </p:nvSpPr>
        <p:spPr bwMode="auto">
          <a:xfrm>
            <a:off x="939800" y="5953125"/>
            <a:ext cx="2579688" cy="0"/>
          </a:xfrm>
          <a:prstGeom prst="line">
            <a:avLst/>
          </a:prstGeom>
          <a:noFill/>
          <a:ln w="5715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5011" name="Line 378"/>
          <p:cNvSpPr>
            <a:spLocks noChangeAspect="1" noChangeShapeType="1"/>
          </p:cNvSpPr>
          <p:nvPr/>
        </p:nvSpPr>
        <p:spPr bwMode="auto">
          <a:xfrm>
            <a:off x="939800" y="2501900"/>
            <a:ext cx="312738" cy="0"/>
          </a:xfrm>
          <a:prstGeom prst="line">
            <a:avLst/>
          </a:prstGeom>
          <a:noFill/>
          <a:ln w="5715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5012" name="Line 379"/>
          <p:cNvSpPr>
            <a:spLocks noChangeAspect="1" noChangeShapeType="1"/>
          </p:cNvSpPr>
          <p:nvPr/>
        </p:nvSpPr>
        <p:spPr bwMode="auto">
          <a:xfrm>
            <a:off x="746125" y="1250950"/>
            <a:ext cx="1588" cy="4945063"/>
          </a:xfrm>
          <a:prstGeom prst="line">
            <a:avLst/>
          </a:prstGeom>
          <a:noFill/>
          <a:ln w="5715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5013" name="Line 380"/>
          <p:cNvSpPr>
            <a:spLocks noChangeAspect="1" noChangeShapeType="1"/>
          </p:cNvSpPr>
          <p:nvPr/>
        </p:nvSpPr>
        <p:spPr bwMode="auto">
          <a:xfrm>
            <a:off x="722313" y="6162675"/>
            <a:ext cx="2801937" cy="1588"/>
          </a:xfrm>
          <a:prstGeom prst="line">
            <a:avLst/>
          </a:prstGeom>
          <a:noFill/>
          <a:ln w="5715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5014" name="Line 381"/>
          <p:cNvSpPr>
            <a:spLocks noChangeAspect="1" noChangeShapeType="1"/>
          </p:cNvSpPr>
          <p:nvPr/>
        </p:nvSpPr>
        <p:spPr bwMode="auto">
          <a:xfrm>
            <a:off x="733425" y="1273175"/>
            <a:ext cx="1563688" cy="0"/>
          </a:xfrm>
          <a:prstGeom prst="line">
            <a:avLst/>
          </a:prstGeom>
          <a:noFill/>
          <a:ln w="5715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5015" name="Line 382"/>
          <p:cNvSpPr>
            <a:spLocks noChangeAspect="1" noChangeShapeType="1"/>
          </p:cNvSpPr>
          <p:nvPr/>
        </p:nvSpPr>
        <p:spPr bwMode="auto">
          <a:xfrm>
            <a:off x="6846888" y="1271588"/>
            <a:ext cx="1563687" cy="0"/>
          </a:xfrm>
          <a:prstGeom prst="line">
            <a:avLst/>
          </a:prstGeom>
          <a:noFill/>
          <a:ln w="5715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5016" name="Line 383"/>
          <p:cNvSpPr>
            <a:spLocks noChangeAspect="1" noChangeShapeType="1"/>
          </p:cNvSpPr>
          <p:nvPr/>
        </p:nvSpPr>
        <p:spPr bwMode="auto">
          <a:xfrm flipH="1">
            <a:off x="5622925" y="6161088"/>
            <a:ext cx="2782888" cy="1587"/>
          </a:xfrm>
          <a:prstGeom prst="line">
            <a:avLst/>
          </a:prstGeom>
          <a:noFill/>
          <a:ln w="5715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5017" name="Line 384"/>
          <p:cNvSpPr>
            <a:spLocks noChangeAspect="1" noChangeShapeType="1"/>
          </p:cNvSpPr>
          <p:nvPr/>
        </p:nvSpPr>
        <p:spPr bwMode="auto">
          <a:xfrm flipH="1">
            <a:off x="5624513" y="5954713"/>
            <a:ext cx="2587625" cy="0"/>
          </a:xfrm>
          <a:prstGeom prst="line">
            <a:avLst/>
          </a:prstGeom>
          <a:noFill/>
          <a:ln w="5715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5018" name="Line 385"/>
          <p:cNvSpPr>
            <a:spLocks noChangeAspect="1" noChangeShapeType="1"/>
          </p:cNvSpPr>
          <p:nvPr/>
        </p:nvSpPr>
        <p:spPr bwMode="auto">
          <a:xfrm flipH="1" flipV="1">
            <a:off x="5627688" y="5749925"/>
            <a:ext cx="1430337" cy="1588"/>
          </a:xfrm>
          <a:prstGeom prst="line">
            <a:avLst/>
          </a:prstGeom>
          <a:noFill/>
          <a:ln w="5715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5019" name="Line 386"/>
          <p:cNvSpPr>
            <a:spLocks noChangeAspect="1" noChangeShapeType="1"/>
          </p:cNvSpPr>
          <p:nvPr/>
        </p:nvSpPr>
        <p:spPr bwMode="auto">
          <a:xfrm>
            <a:off x="8191500" y="2478088"/>
            <a:ext cx="1588" cy="3509962"/>
          </a:xfrm>
          <a:prstGeom prst="line">
            <a:avLst/>
          </a:prstGeom>
          <a:noFill/>
          <a:ln w="5715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5020" name="Line 387"/>
          <p:cNvSpPr>
            <a:spLocks noChangeAspect="1" noChangeShapeType="1"/>
          </p:cNvSpPr>
          <p:nvPr/>
        </p:nvSpPr>
        <p:spPr bwMode="auto">
          <a:xfrm>
            <a:off x="7885113" y="2501900"/>
            <a:ext cx="314325" cy="0"/>
          </a:xfrm>
          <a:prstGeom prst="line">
            <a:avLst/>
          </a:prstGeom>
          <a:noFill/>
          <a:ln w="5715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5021" name="Line 388"/>
          <p:cNvSpPr>
            <a:spLocks noChangeAspect="1" noChangeShapeType="1"/>
          </p:cNvSpPr>
          <p:nvPr/>
        </p:nvSpPr>
        <p:spPr bwMode="auto">
          <a:xfrm>
            <a:off x="7029450" y="4375150"/>
            <a:ext cx="1588" cy="1409700"/>
          </a:xfrm>
          <a:prstGeom prst="line">
            <a:avLst/>
          </a:prstGeom>
          <a:noFill/>
          <a:ln w="5715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5022" name="Line 390"/>
          <p:cNvSpPr>
            <a:spLocks noChangeAspect="1" noChangeShapeType="1"/>
          </p:cNvSpPr>
          <p:nvPr/>
        </p:nvSpPr>
        <p:spPr bwMode="auto">
          <a:xfrm>
            <a:off x="2092325" y="4344988"/>
            <a:ext cx="0" cy="1435100"/>
          </a:xfrm>
          <a:prstGeom prst="line">
            <a:avLst/>
          </a:prstGeom>
          <a:noFill/>
          <a:ln w="5715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5023" name="Line 391"/>
          <p:cNvSpPr>
            <a:spLocks noChangeShapeType="1"/>
          </p:cNvSpPr>
          <p:nvPr/>
        </p:nvSpPr>
        <p:spPr bwMode="auto">
          <a:xfrm>
            <a:off x="8394700" y="1244600"/>
            <a:ext cx="0" cy="4945063"/>
          </a:xfrm>
          <a:prstGeom prst="line">
            <a:avLst/>
          </a:prstGeom>
          <a:noFill/>
          <a:ln w="5715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5024" name="Text Box 392"/>
          <p:cNvSpPr txBox="1">
            <a:spLocks noChangeArrowheads="1"/>
          </p:cNvSpPr>
          <p:nvPr/>
        </p:nvSpPr>
        <p:spPr bwMode="invGray">
          <a:xfrm>
            <a:off x="2840038" y="4416425"/>
            <a:ext cx="3844925"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spcBef>
                <a:spcPct val="0"/>
              </a:spcBef>
              <a:buFontTx/>
              <a:buNone/>
            </a:pPr>
            <a:r>
              <a:rPr lang="en-US" altLang="en-US" sz="1600">
                <a:latin typeface="Arial" panose="020B0604020202020204" pitchFamily="34" charset="0"/>
              </a:rPr>
              <a:t>From:</a:t>
            </a:r>
            <a:r>
              <a:rPr lang="en-US" altLang="en-US" sz="1600" i="1">
                <a:latin typeface="Arial" panose="020B0604020202020204" pitchFamily="34" charset="0"/>
              </a:rPr>
              <a:t> The evaluation and treatment of insomnia, Buysse DJ, Perlis ML, Journal of Practical Psychiatry and Behavioral Health. 10:541-553, 1987.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ext Box 2"/>
          <p:cNvSpPr txBox="1">
            <a:spLocks noChangeAspect="1" noChangeArrowheads="1"/>
          </p:cNvSpPr>
          <p:nvPr/>
        </p:nvSpPr>
        <p:spPr bwMode="auto">
          <a:xfrm>
            <a:off x="2625725" y="877888"/>
            <a:ext cx="1438275" cy="935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nSpc>
                <a:spcPct val="80000"/>
              </a:lnSpc>
              <a:spcBef>
                <a:spcPct val="0"/>
              </a:spcBef>
              <a:buFontTx/>
              <a:buNone/>
            </a:pPr>
            <a:r>
              <a:rPr lang="en-US" altLang="en-US" sz="1600" b="1">
                <a:solidFill>
                  <a:srgbClr val="FFFF00"/>
                </a:solidFill>
                <a:latin typeface="Arial Narrow" panose="020B0606020202030204" pitchFamily="34" charset="0"/>
              </a:rPr>
              <a:t>   Medications</a:t>
            </a:r>
          </a:p>
          <a:p>
            <a:pPr>
              <a:lnSpc>
                <a:spcPct val="80000"/>
              </a:lnSpc>
              <a:spcBef>
                <a:spcPct val="0"/>
              </a:spcBef>
              <a:buFontTx/>
              <a:buNone/>
            </a:pPr>
            <a:r>
              <a:rPr lang="en-US" altLang="en-US" sz="1600" b="1">
                <a:solidFill>
                  <a:srgbClr val="FFFF00"/>
                </a:solidFill>
                <a:latin typeface="Arial Narrow" panose="020B0606020202030204" pitchFamily="34" charset="0"/>
              </a:rPr>
              <a:t>and substances</a:t>
            </a:r>
          </a:p>
          <a:p>
            <a:pPr>
              <a:lnSpc>
                <a:spcPct val="80000"/>
              </a:lnSpc>
              <a:spcBef>
                <a:spcPct val="0"/>
              </a:spcBef>
              <a:buFontTx/>
              <a:buNone/>
            </a:pPr>
            <a:r>
              <a:rPr lang="en-US" altLang="en-US" sz="1500" b="1">
                <a:solidFill>
                  <a:srgbClr val="FFFF00"/>
                </a:solidFill>
                <a:latin typeface="Arial Narrow" panose="020B0606020202030204" pitchFamily="34" charset="0"/>
              </a:rPr>
              <a:t>     </a:t>
            </a:r>
            <a:r>
              <a:rPr lang="en-US" altLang="en-US" sz="1100" b="1">
                <a:solidFill>
                  <a:srgbClr val="FFFF00"/>
                </a:solidFill>
                <a:latin typeface="Arial Narrow" panose="020B0606020202030204" pitchFamily="34" charset="0"/>
              </a:rPr>
              <a:t>• Acute use</a:t>
            </a:r>
          </a:p>
          <a:p>
            <a:pPr>
              <a:lnSpc>
                <a:spcPct val="80000"/>
              </a:lnSpc>
              <a:spcBef>
                <a:spcPct val="0"/>
              </a:spcBef>
              <a:buFontTx/>
              <a:buNone/>
            </a:pPr>
            <a:r>
              <a:rPr lang="en-US" altLang="en-US" sz="1100" b="1">
                <a:solidFill>
                  <a:srgbClr val="FFFF00"/>
                </a:solidFill>
                <a:latin typeface="Arial Narrow" panose="020B0606020202030204" pitchFamily="34" charset="0"/>
              </a:rPr>
              <a:t>       • Chronic use</a:t>
            </a:r>
          </a:p>
          <a:p>
            <a:pPr>
              <a:lnSpc>
                <a:spcPct val="80000"/>
              </a:lnSpc>
              <a:spcBef>
                <a:spcPct val="0"/>
              </a:spcBef>
              <a:buFontTx/>
              <a:buNone/>
            </a:pPr>
            <a:r>
              <a:rPr lang="en-US" altLang="en-US" sz="1100" b="1">
                <a:solidFill>
                  <a:srgbClr val="FFFF00"/>
                </a:solidFill>
                <a:latin typeface="Arial Narrow" panose="020B0606020202030204" pitchFamily="34" charset="0"/>
              </a:rPr>
              <a:t>       • Withdrawal</a:t>
            </a:r>
          </a:p>
        </p:txBody>
      </p:sp>
      <p:sp>
        <p:nvSpPr>
          <p:cNvPr id="87043" name="Text Box 3"/>
          <p:cNvSpPr txBox="1">
            <a:spLocks noChangeAspect="1" noChangeArrowheads="1"/>
          </p:cNvSpPr>
          <p:nvPr/>
        </p:nvSpPr>
        <p:spPr bwMode="auto">
          <a:xfrm>
            <a:off x="5053013" y="898525"/>
            <a:ext cx="1587500"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nSpc>
                <a:spcPct val="80000"/>
              </a:lnSpc>
              <a:spcBef>
                <a:spcPct val="0"/>
              </a:spcBef>
              <a:buFontTx/>
              <a:buNone/>
            </a:pPr>
            <a:r>
              <a:rPr lang="en-US" altLang="en-US" sz="1600" b="1">
                <a:solidFill>
                  <a:srgbClr val="FFFF00"/>
                </a:solidFill>
                <a:latin typeface="Arial Narrow" panose="020B0606020202030204" pitchFamily="34" charset="0"/>
              </a:rPr>
              <a:t>Circadian Factors</a:t>
            </a:r>
            <a:endParaRPr lang="en-US" altLang="en-US" sz="1500" b="1">
              <a:solidFill>
                <a:srgbClr val="FFFF00"/>
              </a:solidFill>
              <a:latin typeface="Arial Narrow" panose="020B0606020202030204" pitchFamily="34" charset="0"/>
            </a:endParaRPr>
          </a:p>
          <a:p>
            <a:pPr>
              <a:lnSpc>
                <a:spcPct val="80000"/>
              </a:lnSpc>
              <a:spcBef>
                <a:spcPct val="0"/>
              </a:spcBef>
              <a:buFontTx/>
              <a:buNone/>
            </a:pPr>
            <a:r>
              <a:rPr lang="en-US" altLang="en-US" sz="1500" b="1">
                <a:solidFill>
                  <a:srgbClr val="FFFF00"/>
                </a:solidFill>
                <a:latin typeface="Arial Narrow" panose="020B0606020202030204" pitchFamily="34" charset="0"/>
              </a:rPr>
              <a:t>     </a:t>
            </a:r>
            <a:r>
              <a:rPr lang="en-US" altLang="en-US" sz="1100" b="1">
                <a:solidFill>
                  <a:srgbClr val="FFFF00"/>
                </a:solidFill>
                <a:latin typeface="Arial Narrow" panose="020B0606020202030204" pitchFamily="34" charset="0"/>
              </a:rPr>
              <a:t>• Jet lag</a:t>
            </a:r>
          </a:p>
          <a:p>
            <a:pPr>
              <a:lnSpc>
                <a:spcPct val="80000"/>
              </a:lnSpc>
              <a:spcBef>
                <a:spcPct val="0"/>
              </a:spcBef>
              <a:buFontTx/>
              <a:buNone/>
            </a:pPr>
            <a:r>
              <a:rPr lang="en-US" altLang="en-US" sz="1100" b="1">
                <a:solidFill>
                  <a:srgbClr val="FFFF00"/>
                </a:solidFill>
                <a:latin typeface="Arial Narrow" panose="020B0606020202030204" pitchFamily="34" charset="0"/>
              </a:rPr>
              <a:t>       • Shift work</a:t>
            </a:r>
          </a:p>
          <a:p>
            <a:pPr>
              <a:lnSpc>
                <a:spcPct val="80000"/>
              </a:lnSpc>
              <a:spcBef>
                <a:spcPct val="0"/>
              </a:spcBef>
              <a:buFontTx/>
              <a:buNone/>
            </a:pPr>
            <a:r>
              <a:rPr lang="en-US" altLang="en-US" sz="1100" b="1">
                <a:solidFill>
                  <a:srgbClr val="FFFF00"/>
                </a:solidFill>
                <a:latin typeface="Arial Narrow" panose="020B0606020202030204" pitchFamily="34" charset="0"/>
              </a:rPr>
              <a:t>       • Advanced, delayed</a:t>
            </a:r>
          </a:p>
          <a:p>
            <a:pPr>
              <a:lnSpc>
                <a:spcPct val="80000"/>
              </a:lnSpc>
              <a:spcBef>
                <a:spcPct val="0"/>
              </a:spcBef>
              <a:buFontTx/>
              <a:buNone/>
            </a:pPr>
            <a:r>
              <a:rPr lang="en-US" altLang="en-US" sz="1100" b="1">
                <a:solidFill>
                  <a:srgbClr val="FFFF00"/>
                </a:solidFill>
                <a:latin typeface="Arial Narrow" panose="020B0606020202030204" pitchFamily="34" charset="0"/>
              </a:rPr>
              <a:t>          sleep phases</a:t>
            </a:r>
          </a:p>
        </p:txBody>
      </p:sp>
      <p:sp>
        <p:nvSpPr>
          <p:cNvPr id="87044" name="Text Box 4"/>
          <p:cNvSpPr txBox="1">
            <a:spLocks noChangeAspect="1" noChangeArrowheads="1"/>
          </p:cNvSpPr>
          <p:nvPr/>
        </p:nvSpPr>
        <p:spPr bwMode="auto">
          <a:xfrm>
            <a:off x="1382713" y="2147888"/>
            <a:ext cx="1844675" cy="80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nSpc>
                <a:spcPct val="80000"/>
              </a:lnSpc>
              <a:spcBef>
                <a:spcPct val="0"/>
              </a:spcBef>
              <a:buFontTx/>
              <a:buNone/>
            </a:pPr>
            <a:r>
              <a:rPr lang="en-US" altLang="en-US" sz="1600" b="1">
                <a:solidFill>
                  <a:srgbClr val="FFFF00"/>
                </a:solidFill>
                <a:latin typeface="Arial Narrow" panose="020B0606020202030204" pitchFamily="34" charset="0"/>
              </a:rPr>
              <a:t>Medical/Neurological</a:t>
            </a:r>
          </a:p>
          <a:p>
            <a:pPr>
              <a:lnSpc>
                <a:spcPct val="80000"/>
              </a:lnSpc>
              <a:spcBef>
                <a:spcPct val="0"/>
              </a:spcBef>
              <a:buFontTx/>
              <a:buNone/>
            </a:pPr>
            <a:r>
              <a:rPr lang="en-US" altLang="en-US" sz="1600" b="1">
                <a:solidFill>
                  <a:srgbClr val="FFFF00"/>
                </a:solidFill>
                <a:latin typeface="Arial Narrow" panose="020B0606020202030204" pitchFamily="34" charset="0"/>
              </a:rPr>
              <a:t>           Factors</a:t>
            </a:r>
          </a:p>
          <a:p>
            <a:pPr>
              <a:lnSpc>
                <a:spcPct val="80000"/>
              </a:lnSpc>
              <a:spcBef>
                <a:spcPct val="0"/>
              </a:spcBef>
              <a:buFontTx/>
              <a:buNone/>
            </a:pPr>
            <a:r>
              <a:rPr lang="en-US" altLang="en-US" sz="1500" b="1">
                <a:solidFill>
                  <a:srgbClr val="FFFF00"/>
                </a:solidFill>
                <a:latin typeface="Arial Narrow" panose="020B0606020202030204" pitchFamily="34" charset="0"/>
              </a:rPr>
              <a:t>      </a:t>
            </a:r>
            <a:r>
              <a:rPr lang="en-US" altLang="en-US" sz="1100" b="1">
                <a:solidFill>
                  <a:srgbClr val="FFFF00"/>
                </a:solidFill>
                <a:latin typeface="Arial Narrow" panose="020B0606020202030204" pitchFamily="34" charset="0"/>
              </a:rPr>
              <a:t>• Pain, discomfort</a:t>
            </a:r>
          </a:p>
          <a:p>
            <a:pPr>
              <a:lnSpc>
                <a:spcPct val="80000"/>
              </a:lnSpc>
              <a:spcBef>
                <a:spcPct val="0"/>
              </a:spcBef>
              <a:buFontTx/>
              <a:buNone/>
            </a:pPr>
            <a:r>
              <a:rPr lang="en-US" altLang="en-US" sz="1100" b="1">
                <a:solidFill>
                  <a:srgbClr val="FFFF00"/>
                </a:solidFill>
                <a:latin typeface="Arial Narrow" panose="020B0606020202030204" pitchFamily="34" charset="0"/>
              </a:rPr>
              <a:t>        • Specific disorders</a:t>
            </a:r>
          </a:p>
        </p:txBody>
      </p:sp>
      <p:sp>
        <p:nvSpPr>
          <p:cNvPr id="87045" name="Text Box 5"/>
          <p:cNvSpPr txBox="1">
            <a:spLocks noChangeAspect="1" noChangeArrowheads="1"/>
          </p:cNvSpPr>
          <p:nvPr/>
        </p:nvSpPr>
        <p:spPr bwMode="auto">
          <a:xfrm>
            <a:off x="1147763" y="3346450"/>
            <a:ext cx="1946275"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nSpc>
                <a:spcPct val="80000"/>
              </a:lnSpc>
              <a:spcBef>
                <a:spcPct val="0"/>
              </a:spcBef>
              <a:buFontTx/>
              <a:buNone/>
            </a:pPr>
            <a:r>
              <a:rPr lang="en-US" altLang="en-US" sz="1400" b="1">
                <a:solidFill>
                  <a:srgbClr val="FFFF00"/>
                </a:solidFill>
                <a:latin typeface="Arial Narrow" panose="020B0606020202030204" pitchFamily="34" charset="0"/>
              </a:rPr>
              <a:t>       </a:t>
            </a:r>
            <a:r>
              <a:rPr lang="en-US" altLang="en-US" sz="1600" b="1">
                <a:solidFill>
                  <a:srgbClr val="FFFF00"/>
                </a:solidFill>
                <a:latin typeface="Arial Narrow" panose="020B0606020202030204" pitchFamily="34" charset="0"/>
              </a:rPr>
              <a:t>Psychiatric or</a:t>
            </a:r>
          </a:p>
          <a:p>
            <a:pPr>
              <a:lnSpc>
                <a:spcPct val="80000"/>
              </a:lnSpc>
              <a:spcBef>
                <a:spcPct val="0"/>
              </a:spcBef>
              <a:buFontTx/>
              <a:buNone/>
            </a:pPr>
            <a:r>
              <a:rPr lang="en-US" altLang="en-US" sz="1600" b="1">
                <a:solidFill>
                  <a:srgbClr val="FFFF00"/>
                </a:solidFill>
                <a:latin typeface="Arial Narrow" panose="020B0606020202030204" pitchFamily="34" charset="0"/>
              </a:rPr>
              <a:t>Psychological Factors</a:t>
            </a:r>
          </a:p>
          <a:p>
            <a:pPr>
              <a:lnSpc>
                <a:spcPct val="80000"/>
              </a:lnSpc>
              <a:spcBef>
                <a:spcPct val="0"/>
              </a:spcBef>
              <a:buFontTx/>
              <a:buNone/>
            </a:pPr>
            <a:r>
              <a:rPr lang="en-US" altLang="en-US" sz="1500" b="1">
                <a:solidFill>
                  <a:srgbClr val="FFFF00"/>
                </a:solidFill>
                <a:latin typeface="Arial Narrow" panose="020B0606020202030204" pitchFamily="34" charset="0"/>
              </a:rPr>
              <a:t>         </a:t>
            </a:r>
            <a:r>
              <a:rPr lang="en-US" altLang="en-US" sz="1100" b="1">
                <a:solidFill>
                  <a:srgbClr val="FFFF00"/>
                </a:solidFill>
                <a:latin typeface="Arial Narrow" panose="020B0606020202030204" pitchFamily="34" charset="0"/>
              </a:rPr>
              <a:t>• Depression or Anxiety </a:t>
            </a:r>
          </a:p>
          <a:p>
            <a:pPr>
              <a:lnSpc>
                <a:spcPct val="80000"/>
              </a:lnSpc>
              <a:spcBef>
                <a:spcPct val="0"/>
              </a:spcBef>
              <a:buFontTx/>
              <a:buNone/>
            </a:pPr>
            <a:r>
              <a:rPr lang="en-US" altLang="en-US" sz="1100" b="1">
                <a:solidFill>
                  <a:srgbClr val="FFFF00"/>
                </a:solidFill>
                <a:latin typeface="Arial Narrow" panose="020B0606020202030204" pitchFamily="34" charset="0"/>
              </a:rPr>
              <a:t>             • Bereavement</a:t>
            </a:r>
          </a:p>
          <a:p>
            <a:pPr>
              <a:lnSpc>
                <a:spcPct val="80000"/>
              </a:lnSpc>
              <a:spcBef>
                <a:spcPct val="0"/>
              </a:spcBef>
              <a:buFontTx/>
              <a:buNone/>
            </a:pPr>
            <a:r>
              <a:rPr lang="en-US" altLang="en-US" sz="1100" b="1">
                <a:solidFill>
                  <a:srgbClr val="FFFF00"/>
                </a:solidFill>
                <a:latin typeface="Arial Narrow" panose="020B0606020202030204" pitchFamily="34" charset="0"/>
              </a:rPr>
              <a:t>             • Acute stress      </a:t>
            </a:r>
          </a:p>
          <a:p>
            <a:pPr>
              <a:lnSpc>
                <a:spcPct val="80000"/>
              </a:lnSpc>
              <a:spcBef>
                <a:spcPct val="0"/>
              </a:spcBef>
              <a:buFontTx/>
              <a:buNone/>
            </a:pPr>
            <a:r>
              <a:rPr lang="en-US" altLang="en-US" sz="1100" b="1">
                <a:solidFill>
                  <a:srgbClr val="FFFF00"/>
                </a:solidFill>
                <a:latin typeface="Arial Narrow" panose="020B0606020202030204" pitchFamily="34" charset="0"/>
              </a:rPr>
              <a:t>              </a:t>
            </a:r>
          </a:p>
        </p:txBody>
      </p:sp>
      <p:sp>
        <p:nvSpPr>
          <p:cNvPr id="87046" name="Text Box 6"/>
          <p:cNvSpPr txBox="1">
            <a:spLocks noChangeAspect="1" noChangeArrowheads="1"/>
          </p:cNvSpPr>
          <p:nvPr/>
        </p:nvSpPr>
        <p:spPr bwMode="auto">
          <a:xfrm>
            <a:off x="5943600" y="2057400"/>
            <a:ext cx="1698625" cy="947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nSpc>
                <a:spcPct val="80000"/>
              </a:lnSpc>
              <a:spcBef>
                <a:spcPct val="0"/>
              </a:spcBef>
              <a:buFontTx/>
              <a:buNone/>
            </a:pPr>
            <a:r>
              <a:rPr lang="en-US" altLang="en-US" sz="1600" b="1">
                <a:solidFill>
                  <a:srgbClr val="FFFF00"/>
                </a:solidFill>
                <a:latin typeface="Arial Narrow" panose="020B0606020202030204" pitchFamily="34" charset="0"/>
              </a:rPr>
              <a:t>    Environmental</a:t>
            </a:r>
          </a:p>
          <a:p>
            <a:pPr>
              <a:lnSpc>
                <a:spcPct val="80000"/>
              </a:lnSpc>
              <a:spcBef>
                <a:spcPct val="0"/>
              </a:spcBef>
              <a:buFontTx/>
              <a:buNone/>
            </a:pPr>
            <a:r>
              <a:rPr lang="en-US" altLang="en-US" sz="1600" b="1">
                <a:solidFill>
                  <a:srgbClr val="FFFF00"/>
                </a:solidFill>
                <a:latin typeface="Arial Narrow" panose="020B0606020202030204" pitchFamily="34" charset="0"/>
              </a:rPr>
              <a:t>          Factors</a:t>
            </a:r>
          </a:p>
          <a:p>
            <a:pPr>
              <a:lnSpc>
                <a:spcPct val="80000"/>
              </a:lnSpc>
              <a:spcBef>
                <a:spcPct val="0"/>
              </a:spcBef>
              <a:buFontTx/>
              <a:buNone/>
            </a:pPr>
            <a:r>
              <a:rPr lang="en-US" altLang="en-US" sz="1600" b="1">
                <a:solidFill>
                  <a:srgbClr val="FFFF00"/>
                </a:solidFill>
                <a:latin typeface="Arial Narrow" panose="020B0606020202030204" pitchFamily="34" charset="0"/>
              </a:rPr>
              <a:t>     </a:t>
            </a:r>
            <a:r>
              <a:rPr lang="en-US" altLang="en-US" sz="1100" b="1">
                <a:solidFill>
                  <a:srgbClr val="FFFF00"/>
                </a:solidFill>
                <a:latin typeface="Arial Narrow" panose="020B0606020202030204" pitchFamily="34" charset="0"/>
              </a:rPr>
              <a:t>    • Physical discomfort</a:t>
            </a:r>
          </a:p>
          <a:p>
            <a:pPr>
              <a:lnSpc>
                <a:spcPct val="80000"/>
              </a:lnSpc>
              <a:spcBef>
                <a:spcPct val="0"/>
              </a:spcBef>
              <a:buFontTx/>
              <a:buNone/>
            </a:pPr>
            <a:r>
              <a:rPr lang="en-US" altLang="en-US" sz="1100" b="1">
                <a:solidFill>
                  <a:srgbClr val="FFFF00"/>
                </a:solidFill>
                <a:latin typeface="Arial Narrow" panose="020B0606020202030204" pitchFamily="34" charset="0"/>
              </a:rPr>
              <a:t>           • Noise</a:t>
            </a:r>
          </a:p>
          <a:p>
            <a:pPr>
              <a:lnSpc>
                <a:spcPct val="80000"/>
              </a:lnSpc>
              <a:spcBef>
                <a:spcPct val="0"/>
              </a:spcBef>
              <a:buFontTx/>
              <a:buNone/>
            </a:pPr>
            <a:r>
              <a:rPr lang="en-US" altLang="en-US" sz="1100" b="1">
                <a:solidFill>
                  <a:srgbClr val="FFFF00"/>
                </a:solidFill>
                <a:latin typeface="Arial Narrow" panose="020B0606020202030204" pitchFamily="34" charset="0"/>
              </a:rPr>
              <a:t>           • Light</a:t>
            </a:r>
          </a:p>
        </p:txBody>
      </p:sp>
      <p:sp>
        <p:nvSpPr>
          <p:cNvPr id="87047" name="Oval 7"/>
          <p:cNvSpPr>
            <a:spLocks noChangeAspect="1" noChangeArrowheads="1"/>
          </p:cNvSpPr>
          <p:nvPr/>
        </p:nvSpPr>
        <p:spPr bwMode="auto">
          <a:xfrm>
            <a:off x="5783263" y="1928813"/>
            <a:ext cx="2082800" cy="1120775"/>
          </a:xfrm>
          <a:prstGeom prst="ellipse">
            <a:avLst/>
          </a:prstGeom>
          <a:noFill/>
          <a:ln w="57150">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endParaRPr lang="en-US" altLang="en-US" sz="2400">
              <a:latin typeface="Times New Roman" panose="02020603050405020304" pitchFamily="18" charset="0"/>
            </a:endParaRPr>
          </a:p>
        </p:txBody>
      </p:sp>
      <p:sp>
        <p:nvSpPr>
          <p:cNvPr id="87048" name="Text Box 8"/>
          <p:cNvSpPr txBox="1">
            <a:spLocks noChangeAspect="1" noChangeArrowheads="1"/>
          </p:cNvSpPr>
          <p:nvPr/>
        </p:nvSpPr>
        <p:spPr bwMode="auto">
          <a:xfrm>
            <a:off x="6007100" y="3241675"/>
            <a:ext cx="2052638" cy="108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nSpc>
                <a:spcPct val="80000"/>
              </a:lnSpc>
              <a:spcBef>
                <a:spcPct val="0"/>
              </a:spcBef>
              <a:buFontTx/>
              <a:buNone/>
            </a:pPr>
            <a:r>
              <a:rPr lang="en-US" altLang="en-US" sz="1400" b="1">
                <a:solidFill>
                  <a:srgbClr val="FFFF00"/>
                </a:solidFill>
                <a:latin typeface="Arial Narrow" panose="020B0606020202030204" pitchFamily="34" charset="0"/>
              </a:rPr>
              <a:t>               </a:t>
            </a:r>
            <a:r>
              <a:rPr lang="en-US" altLang="en-US" sz="1600" b="1">
                <a:solidFill>
                  <a:srgbClr val="FFFF00"/>
                </a:solidFill>
                <a:latin typeface="Arial Narrow" panose="020B0606020202030204" pitchFamily="34" charset="0"/>
              </a:rPr>
              <a:t>Primary</a:t>
            </a:r>
          </a:p>
          <a:p>
            <a:pPr>
              <a:lnSpc>
                <a:spcPct val="80000"/>
              </a:lnSpc>
              <a:spcBef>
                <a:spcPct val="0"/>
              </a:spcBef>
              <a:buFontTx/>
              <a:buNone/>
            </a:pPr>
            <a:r>
              <a:rPr lang="en-US" altLang="en-US" sz="1600" b="1">
                <a:solidFill>
                  <a:srgbClr val="FFFF00"/>
                </a:solidFill>
                <a:latin typeface="Arial Narrow" panose="020B0606020202030204" pitchFamily="34" charset="0"/>
              </a:rPr>
              <a:t>        Sleep Disorders</a:t>
            </a:r>
          </a:p>
          <a:p>
            <a:pPr>
              <a:lnSpc>
                <a:spcPct val="80000"/>
              </a:lnSpc>
              <a:spcBef>
                <a:spcPct val="0"/>
              </a:spcBef>
              <a:buFontTx/>
              <a:buNone/>
            </a:pPr>
            <a:r>
              <a:rPr lang="en-US" altLang="en-US" sz="1600" b="1">
                <a:solidFill>
                  <a:srgbClr val="FFFF00"/>
                </a:solidFill>
                <a:latin typeface="Arial Narrow" panose="020B0606020202030204" pitchFamily="34" charset="0"/>
              </a:rPr>
              <a:t>         </a:t>
            </a:r>
            <a:r>
              <a:rPr lang="en-US" altLang="en-US" sz="1100" b="1">
                <a:solidFill>
                  <a:srgbClr val="FFFF00"/>
                </a:solidFill>
                <a:latin typeface="Arial Narrow" panose="020B0606020202030204" pitchFamily="34" charset="0"/>
              </a:rPr>
              <a:t>• Restless Legs Syndrome</a:t>
            </a:r>
          </a:p>
          <a:p>
            <a:pPr>
              <a:lnSpc>
                <a:spcPct val="80000"/>
              </a:lnSpc>
              <a:spcBef>
                <a:spcPct val="0"/>
              </a:spcBef>
              <a:buFontTx/>
              <a:buNone/>
            </a:pPr>
            <a:r>
              <a:rPr lang="en-US" altLang="en-US" sz="1100" b="1">
                <a:solidFill>
                  <a:srgbClr val="FFFF00"/>
                </a:solidFill>
                <a:latin typeface="Arial Narrow" panose="020B0606020202030204" pitchFamily="34" charset="0"/>
              </a:rPr>
              <a:t>             • Periodic limb movements</a:t>
            </a:r>
          </a:p>
          <a:p>
            <a:pPr>
              <a:lnSpc>
                <a:spcPct val="80000"/>
              </a:lnSpc>
              <a:spcBef>
                <a:spcPct val="0"/>
              </a:spcBef>
              <a:buFontTx/>
              <a:buNone/>
            </a:pPr>
            <a:r>
              <a:rPr lang="en-US" altLang="en-US" sz="1100" b="1">
                <a:solidFill>
                  <a:srgbClr val="FFFF00"/>
                </a:solidFill>
                <a:latin typeface="Arial Narrow" panose="020B0606020202030204" pitchFamily="34" charset="0"/>
              </a:rPr>
              <a:t>             • Respiratory arousals</a:t>
            </a:r>
          </a:p>
          <a:p>
            <a:pPr>
              <a:lnSpc>
                <a:spcPct val="80000"/>
              </a:lnSpc>
              <a:spcBef>
                <a:spcPct val="0"/>
              </a:spcBef>
              <a:buFontTx/>
              <a:buNone/>
            </a:pPr>
            <a:r>
              <a:rPr lang="en-US" altLang="en-US" sz="1100" b="1">
                <a:solidFill>
                  <a:srgbClr val="FFFF00"/>
                </a:solidFill>
                <a:latin typeface="Arial Narrow" panose="020B0606020202030204" pitchFamily="34" charset="0"/>
              </a:rPr>
              <a:t>             • Parasomnias</a:t>
            </a:r>
          </a:p>
        </p:txBody>
      </p:sp>
      <p:sp>
        <p:nvSpPr>
          <p:cNvPr id="87049" name="Oval 9"/>
          <p:cNvSpPr>
            <a:spLocks noChangeAspect="1" noChangeArrowheads="1"/>
          </p:cNvSpPr>
          <p:nvPr/>
        </p:nvSpPr>
        <p:spPr bwMode="auto">
          <a:xfrm>
            <a:off x="4767263" y="723900"/>
            <a:ext cx="2082800" cy="1119188"/>
          </a:xfrm>
          <a:prstGeom prst="ellipse">
            <a:avLst/>
          </a:prstGeom>
          <a:noFill/>
          <a:ln w="57150">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endParaRPr lang="en-US" altLang="en-US" sz="2400">
              <a:latin typeface="Times New Roman" panose="02020603050405020304" pitchFamily="18" charset="0"/>
            </a:endParaRPr>
          </a:p>
        </p:txBody>
      </p:sp>
      <p:sp>
        <p:nvSpPr>
          <p:cNvPr id="87050" name="Oval 10"/>
          <p:cNvSpPr>
            <a:spLocks noChangeAspect="1" noChangeArrowheads="1"/>
          </p:cNvSpPr>
          <p:nvPr/>
        </p:nvSpPr>
        <p:spPr bwMode="auto">
          <a:xfrm>
            <a:off x="5994400" y="3228975"/>
            <a:ext cx="2082800" cy="1119188"/>
          </a:xfrm>
          <a:prstGeom prst="ellipse">
            <a:avLst/>
          </a:prstGeom>
          <a:noFill/>
          <a:ln w="57150">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endParaRPr lang="en-US" altLang="en-US" sz="2400">
              <a:latin typeface="Times New Roman" panose="02020603050405020304" pitchFamily="18" charset="0"/>
            </a:endParaRPr>
          </a:p>
        </p:txBody>
      </p:sp>
      <p:sp>
        <p:nvSpPr>
          <p:cNvPr id="87051" name="Oval 11"/>
          <p:cNvSpPr>
            <a:spLocks noChangeAspect="1" noChangeArrowheads="1"/>
          </p:cNvSpPr>
          <p:nvPr/>
        </p:nvSpPr>
        <p:spPr bwMode="auto">
          <a:xfrm>
            <a:off x="1058863" y="3228975"/>
            <a:ext cx="2082800" cy="1119188"/>
          </a:xfrm>
          <a:prstGeom prst="ellipse">
            <a:avLst/>
          </a:prstGeom>
          <a:noFill/>
          <a:ln w="57150">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endParaRPr lang="en-US" altLang="en-US" sz="2400">
              <a:latin typeface="Times New Roman" panose="02020603050405020304" pitchFamily="18" charset="0"/>
            </a:endParaRPr>
          </a:p>
        </p:txBody>
      </p:sp>
      <p:sp>
        <p:nvSpPr>
          <p:cNvPr id="87052" name="Oval 12"/>
          <p:cNvSpPr>
            <a:spLocks noChangeAspect="1" noChangeArrowheads="1"/>
          </p:cNvSpPr>
          <p:nvPr/>
        </p:nvSpPr>
        <p:spPr bwMode="auto">
          <a:xfrm>
            <a:off x="1252538" y="1928813"/>
            <a:ext cx="2082800" cy="1120775"/>
          </a:xfrm>
          <a:prstGeom prst="ellipse">
            <a:avLst/>
          </a:prstGeom>
          <a:noFill/>
          <a:ln w="57150">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endParaRPr lang="en-US" altLang="en-US" sz="2400">
              <a:latin typeface="Times New Roman" panose="02020603050405020304" pitchFamily="18" charset="0"/>
            </a:endParaRPr>
          </a:p>
        </p:txBody>
      </p:sp>
      <p:sp>
        <p:nvSpPr>
          <p:cNvPr id="87053" name="Oval 13"/>
          <p:cNvSpPr>
            <a:spLocks noChangeAspect="1" noChangeArrowheads="1"/>
          </p:cNvSpPr>
          <p:nvPr/>
        </p:nvSpPr>
        <p:spPr bwMode="auto">
          <a:xfrm>
            <a:off x="2293938" y="723900"/>
            <a:ext cx="2082800" cy="1119188"/>
          </a:xfrm>
          <a:prstGeom prst="ellipse">
            <a:avLst/>
          </a:prstGeom>
          <a:noFill/>
          <a:ln w="57150">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endParaRPr lang="en-US" altLang="en-US" sz="2400">
              <a:latin typeface="Times New Roman" panose="02020603050405020304" pitchFamily="18" charset="0"/>
            </a:endParaRPr>
          </a:p>
        </p:txBody>
      </p:sp>
      <p:sp>
        <p:nvSpPr>
          <p:cNvPr id="87054" name="Oval 14"/>
          <p:cNvSpPr>
            <a:spLocks noChangeAspect="1" noChangeArrowheads="1"/>
          </p:cNvSpPr>
          <p:nvPr/>
        </p:nvSpPr>
        <p:spPr bwMode="auto">
          <a:xfrm>
            <a:off x="3141663" y="3746500"/>
            <a:ext cx="2808287" cy="1512888"/>
          </a:xfrm>
          <a:prstGeom prst="ellipse">
            <a:avLst/>
          </a:prstGeom>
          <a:noFill/>
          <a:ln w="57150">
            <a:solidFill>
              <a:schemeClr val="accent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endParaRPr lang="en-US" altLang="en-US" sz="2400">
              <a:solidFill>
                <a:schemeClr val="accent1"/>
              </a:solidFill>
              <a:latin typeface="Times New Roman" panose="02020603050405020304" pitchFamily="18" charset="0"/>
            </a:endParaRPr>
          </a:p>
        </p:txBody>
      </p:sp>
      <p:sp>
        <p:nvSpPr>
          <p:cNvPr id="87055" name="Text Box 15"/>
          <p:cNvSpPr txBox="1">
            <a:spLocks noChangeAspect="1" noChangeArrowheads="1"/>
          </p:cNvSpPr>
          <p:nvPr/>
        </p:nvSpPr>
        <p:spPr bwMode="auto">
          <a:xfrm>
            <a:off x="3179763" y="3838575"/>
            <a:ext cx="2687637" cy="1298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nSpc>
                <a:spcPct val="80000"/>
              </a:lnSpc>
              <a:spcBef>
                <a:spcPct val="0"/>
              </a:spcBef>
              <a:buFontTx/>
              <a:buNone/>
            </a:pPr>
            <a:r>
              <a:rPr lang="en-US" altLang="en-US" sz="1600" b="1" dirty="0">
                <a:solidFill>
                  <a:schemeClr val="accent1"/>
                </a:solidFill>
                <a:latin typeface="Arial Narrow" panose="020B0606020202030204" pitchFamily="34" charset="0"/>
              </a:rPr>
              <a:t>               </a:t>
            </a:r>
            <a:r>
              <a:rPr lang="en-US" altLang="en-US" sz="1900" b="1" dirty="0">
                <a:solidFill>
                  <a:schemeClr val="accent1"/>
                </a:solidFill>
                <a:latin typeface="Arial Narrow" panose="020B0606020202030204" pitchFamily="34" charset="0"/>
              </a:rPr>
              <a:t>Behavioral,</a:t>
            </a:r>
          </a:p>
          <a:p>
            <a:pPr>
              <a:lnSpc>
                <a:spcPct val="80000"/>
              </a:lnSpc>
              <a:spcBef>
                <a:spcPct val="0"/>
              </a:spcBef>
              <a:buFontTx/>
              <a:buNone/>
            </a:pPr>
            <a:r>
              <a:rPr lang="en-US" altLang="en-US" sz="1900" b="1" dirty="0">
                <a:solidFill>
                  <a:schemeClr val="accent1"/>
                </a:solidFill>
                <a:latin typeface="Arial Narrow" panose="020B0606020202030204" pitchFamily="34" charset="0"/>
              </a:rPr>
              <a:t>      Psychophysiological,</a:t>
            </a:r>
          </a:p>
          <a:p>
            <a:pPr>
              <a:lnSpc>
                <a:spcPct val="80000"/>
              </a:lnSpc>
              <a:spcBef>
                <a:spcPct val="0"/>
              </a:spcBef>
              <a:buFontTx/>
              <a:buNone/>
            </a:pPr>
            <a:r>
              <a:rPr lang="en-US" altLang="en-US" sz="1900" b="1" dirty="0">
                <a:solidFill>
                  <a:schemeClr val="accent1"/>
                </a:solidFill>
                <a:latin typeface="Arial Narrow" panose="020B0606020202030204" pitchFamily="34" charset="0"/>
              </a:rPr>
              <a:t>  and Conditioning Factors</a:t>
            </a:r>
          </a:p>
          <a:p>
            <a:pPr>
              <a:lnSpc>
                <a:spcPct val="80000"/>
              </a:lnSpc>
              <a:spcBef>
                <a:spcPct val="0"/>
              </a:spcBef>
              <a:buFontTx/>
              <a:buNone/>
            </a:pPr>
            <a:r>
              <a:rPr lang="en-US" altLang="en-US" sz="1800" b="1" dirty="0">
                <a:solidFill>
                  <a:schemeClr val="accent1"/>
                </a:solidFill>
                <a:latin typeface="Arial Narrow" panose="020B0606020202030204" pitchFamily="34" charset="0"/>
              </a:rPr>
              <a:t>          </a:t>
            </a:r>
            <a:r>
              <a:rPr lang="en-US" altLang="en-US" sz="1200" b="1" dirty="0">
                <a:solidFill>
                  <a:schemeClr val="accent1"/>
                </a:solidFill>
                <a:latin typeface="Arial Narrow" panose="020B0606020202030204" pitchFamily="34" charset="0"/>
              </a:rPr>
              <a:t>• Fear, frustration with insomnia</a:t>
            </a:r>
          </a:p>
          <a:p>
            <a:pPr>
              <a:lnSpc>
                <a:spcPct val="80000"/>
              </a:lnSpc>
              <a:spcBef>
                <a:spcPct val="0"/>
              </a:spcBef>
              <a:buFontTx/>
              <a:buNone/>
            </a:pPr>
            <a:r>
              <a:rPr lang="en-US" altLang="en-US" sz="1200" b="1" dirty="0">
                <a:solidFill>
                  <a:schemeClr val="accent1"/>
                </a:solidFill>
                <a:latin typeface="Arial Narrow" panose="020B0606020202030204" pitchFamily="34" charset="0"/>
              </a:rPr>
              <a:t>               • Sleep-incompatible behaviors</a:t>
            </a:r>
          </a:p>
          <a:p>
            <a:pPr>
              <a:lnSpc>
                <a:spcPct val="80000"/>
              </a:lnSpc>
              <a:spcBef>
                <a:spcPct val="0"/>
              </a:spcBef>
              <a:buFontTx/>
              <a:buNone/>
            </a:pPr>
            <a:r>
              <a:rPr lang="en-US" altLang="en-US" sz="1200" b="1" dirty="0">
                <a:solidFill>
                  <a:schemeClr val="accent1"/>
                </a:solidFill>
                <a:latin typeface="Arial Narrow" panose="020B0606020202030204" pitchFamily="34" charset="0"/>
              </a:rPr>
              <a:t>               • Increased arousal</a:t>
            </a:r>
          </a:p>
        </p:txBody>
      </p:sp>
      <p:sp>
        <p:nvSpPr>
          <p:cNvPr id="87056" name="Rectangle 16"/>
          <p:cNvSpPr>
            <a:spLocks noChangeAspect="1" noChangeArrowheads="1"/>
          </p:cNvSpPr>
          <p:nvPr/>
        </p:nvSpPr>
        <p:spPr bwMode="auto">
          <a:xfrm>
            <a:off x="3530600" y="5668963"/>
            <a:ext cx="2081213" cy="585787"/>
          </a:xfrm>
          <a:prstGeom prst="rect">
            <a:avLst/>
          </a:prstGeom>
          <a:noFill/>
          <a:ln w="57150">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endParaRPr lang="en-US" altLang="en-US" sz="2400">
              <a:latin typeface="Times New Roman" panose="02020603050405020304" pitchFamily="18" charset="0"/>
            </a:endParaRPr>
          </a:p>
        </p:txBody>
      </p:sp>
      <p:sp>
        <p:nvSpPr>
          <p:cNvPr id="87057" name="Text Box 17"/>
          <p:cNvSpPr txBox="1">
            <a:spLocks noChangeAspect="1" noChangeArrowheads="1"/>
          </p:cNvSpPr>
          <p:nvPr/>
        </p:nvSpPr>
        <p:spPr bwMode="auto">
          <a:xfrm>
            <a:off x="3783013" y="5746750"/>
            <a:ext cx="1581150"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gn="ctr">
              <a:spcBef>
                <a:spcPct val="0"/>
              </a:spcBef>
              <a:buFontTx/>
              <a:buNone/>
            </a:pPr>
            <a:r>
              <a:rPr lang="en-US" altLang="en-US" sz="2200" b="1">
                <a:solidFill>
                  <a:srgbClr val="FFFF00"/>
                </a:solidFill>
                <a:latin typeface="Arial" panose="020B0604020202020204" pitchFamily="34" charset="0"/>
              </a:rPr>
              <a:t>INSOMNIA</a:t>
            </a:r>
          </a:p>
        </p:txBody>
      </p:sp>
      <p:sp>
        <p:nvSpPr>
          <p:cNvPr id="87059" name="Line 24"/>
          <p:cNvSpPr>
            <a:spLocks noChangeAspect="1" noChangeShapeType="1"/>
          </p:cNvSpPr>
          <p:nvPr/>
        </p:nvSpPr>
        <p:spPr bwMode="auto">
          <a:xfrm flipV="1">
            <a:off x="2098675" y="5746750"/>
            <a:ext cx="1420813" cy="1588"/>
          </a:xfrm>
          <a:prstGeom prst="line">
            <a:avLst/>
          </a:prstGeom>
          <a:noFill/>
          <a:ln w="5715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7060" name="Line 25"/>
          <p:cNvSpPr>
            <a:spLocks noChangeAspect="1" noChangeShapeType="1"/>
          </p:cNvSpPr>
          <p:nvPr/>
        </p:nvSpPr>
        <p:spPr bwMode="auto">
          <a:xfrm>
            <a:off x="944563" y="2476500"/>
            <a:ext cx="1587" cy="3509963"/>
          </a:xfrm>
          <a:prstGeom prst="line">
            <a:avLst/>
          </a:prstGeom>
          <a:noFill/>
          <a:ln w="5715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7061" name="Line 26"/>
          <p:cNvSpPr>
            <a:spLocks noChangeAspect="1" noChangeShapeType="1"/>
          </p:cNvSpPr>
          <p:nvPr/>
        </p:nvSpPr>
        <p:spPr bwMode="auto">
          <a:xfrm>
            <a:off x="939800" y="5953125"/>
            <a:ext cx="2579688" cy="0"/>
          </a:xfrm>
          <a:prstGeom prst="line">
            <a:avLst/>
          </a:prstGeom>
          <a:noFill/>
          <a:ln w="5715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7062" name="Line 27"/>
          <p:cNvSpPr>
            <a:spLocks noChangeAspect="1" noChangeShapeType="1"/>
          </p:cNvSpPr>
          <p:nvPr/>
        </p:nvSpPr>
        <p:spPr bwMode="auto">
          <a:xfrm>
            <a:off x="939800" y="2501900"/>
            <a:ext cx="312738" cy="0"/>
          </a:xfrm>
          <a:prstGeom prst="line">
            <a:avLst/>
          </a:prstGeom>
          <a:noFill/>
          <a:ln w="5715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7063" name="Line 28"/>
          <p:cNvSpPr>
            <a:spLocks noChangeAspect="1" noChangeShapeType="1"/>
          </p:cNvSpPr>
          <p:nvPr/>
        </p:nvSpPr>
        <p:spPr bwMode="auto">
          <a:xfrm>
            <a:off x="746125" y="1250950"/>
            <a:ext cx="1588" cy="4945063"/>
          </a:xfrm>
          <a:prstGeom prst="line">
            <a:avLst/>
          </a:prstGeom>
          <a:noFill/>
          <a:ln w="5715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7064" name="Line 29"/>
          <p:cNvSpPr>
            <a:spLocks noChangeAspect="1" noChangeShapeType="1"/>
          </p:cNvSpPr>
          <p:nvPr/>
        </p:nvSpPr>
        <p:spPr bwMode="auto">
          <a:xfrm>
            <a:off x="722313" y="6162675"/>
            <a:ext cx="2801937" cy="1588"/>
          </a:xfrm>
          <a:prstGeom prst="line">
            <a:avLst/>
          </a:prstGeom>
          <a:noFill/>
          <a:ln w="5715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7065" name="Line 30"/>
          <p:cNvSpPr>
            <a:spLocks noChangeAspect="1" noChangeShapeType="1"/>
          </p:cNvSpPr>
          <p:nvPr/>
        </p:nvSpPr>
        <p:spPr bwMode="auto">
          <a:xfrm>
            <a:off x="733425" y="1273175"/>
            <a:ext cx="1563688" cy="0"/>
          </a:xfrm>
          <a:prstGeom prst="line">
            <a:avLst/>
          </a:prstGeom>
          <a:noFill/>
          <a:ln w="5715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7066" name="Line 31"/>
          <p:cNvSpPr>
            <a:spLocks noChangeAspect="1" noChangeShapeType="1"/>
          </p:cNvSpPr>
          <p:nvPr/>
        </p:nvSpPr>
        <p:spPr bwMode="auto">
          <a:xfrm>
            <a:off x="6846888" y="1271588"/>
            <a:ext cx="1563687" cy="0"/>
          </a:xfrm>
          <a:prstGeom prst="line">
            <a:avLst/>
          </a:prstGeom>
          <a:noFill/>
          <a:ln w="5715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7067" name="Line 32"/>
          <p:cNvSpPr>
            <a:spLocks noChangeAspect="1" noChangeShapeType="1"/>
          </p:cNvSpPr>
          <p:nvPr/>
        </p:nvSpPr>
        <p:spPr bwMode="auto">
          <a:xfrm flipH="1">
            <a:off x="5622925" y="6161088"/>
            <a:ext cx="2782888" cy="1587"/>
          </a:xfrm>
          <a:prstGeom prst="line">
            <a:avLst/>
          </a:prstGeom>
          <a:noFill/>
          <a:ln w="5715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7068" name="Line 33"/>
          <p:cNvSpPr>
            <a:spLocks noChangeAspect="1" noChangeShapeType="1"/>
          </p:cNvSpPr>
          <p:nvPr/>
        </p:nvSpPr>
        <p:spPr bwMode="auto">
          <a:xfrm flipH="1">
            <a:off x="5624513" y="5954713"/>
            <a:ext cx="2587625" cy="0"/>
          </a:xfrm>
          <a:prstGeom prst="line">
            <a:avLst/>
          </a:prstGeom>
          <a:noFill/>
          <a:ln w="5715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7069" name="Line 34"/>
          <p:cNvSpPr>
            <a:spLocks noChangeAspect="1" noChangeShapeType="1"/>
          </p:cNvSpPr>
          <p:nvPr/>
        </p:nvSpPr>
        <p:spPr bwMode="auto">
          <a:xfrm flipH="1" flipV="1">
            <a:off x="5627688" y="5749925"/>
            <a:ext cx="1430337" cy="1588"/>
          </a:xfrm>
          <a:prstGeom prst="line">
            <a:avLst/>
          </a:prstGeom>
          <a:noFill/>
          <a:ln w="5715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7070" name="Line 35"/>
          <p:cNvSpPr>
            <a:spLocks noChangeAspect="1" noChangeShapeType="1"/>
          </p:cNvSpPr>
          <p:nvPr/>
        </p:nvSpPr>
        <p:spPr bwMode="auto">
          <a:xfrm>
            <a:off x="8191500" y="2478088"/>
            <a:ext cx="1588" cy="3509962"/>
          </a:xfrm>
          <a:prstGeom prst="line">
            <a:avLst/>
          </a:prstGeom>
          <a:noFill/>
          <a:ln w="5715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7071" name="Line 36"/>
          <p:cNvSpPr>
            <a:spLocks noChangeAspect="1" noChangeShapeType="1"/>
          </p:cNvSpPr>
          <p:nvPr/>
        </p:nvSpPr>
        <p:spPr bwMode="auto">
          <a:xfrm>
            <a:off x="7885113" y="2501900"/>
            <a:ext cx="314325" cy="0"/>
          </a:xfrm>
          <a:prstGeom prst="line">
            <a:avLst/>
          </a:prstGeom>
          <a:noFill/>
          <a:ln w="5715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7072" name="Line 37"/>
          <p:cNvSpPr>
            <a:spLocks noChangeAspect="1" noChangeShapeType="1"/>
          </p:cNvSpPr>
          <p:nvPr/>
        </p:nvSpPr>
        <p:spPr bwMode="auto">
          <a:xfrm>
            <a:off x="7029450" y="4375150"/>
            <a:ext cx="1588" cy="1409700"/>
          </a:xfrm>
          <a:prstGeom prst="line">
            <a:avLst/>
          </a:prstGeom>
          <a:noFill/>
          <a:ln w="5715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7073" name="Line 39"/>
          <p:cNvSpPr>
            <a:spLocks noChangeAspect="1" noChangeShapeType="1"/>
          </p:cNvSpPr>
          <p:nvPr/>
        </p:nvSpPr>
        <p:spPr bwMode="auto">
          <a:xfrm>
            <a:off x="2092325" y="4344988"/>
            <a:ext cx="0" cy="1435100"/>
          </a:xfrm>
          <a:prstGeom prst="line">
            <a:avLst/>
          </a:prstGeom>
          <a:noFill/>
          <a:ln w="5715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7074" name="Line 40"/>
          <p:cNvSpPr>
            <a:spLocks noChangeShapeType="1"/>
          </p:cNvSpPr>
          <p:nvPr/>
        </p:nvSpPr>
        <p:spPr bwMode="auto">
          <a:xfrm>
            <a:off x="8394700" y="1244600"/>
            <a:ext cx="0" cy="4945063"/>
          </a:xfrm>
          <a:prstGeom prst="line">
            <a:avLst/>
          </a:prstGeom>
          <a:noFill/>
          <a:ln w="5715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7076" name="Line 42"/>
          <p:cNvSpPr>
            <a:spLocks noChangeAspect="1" noChangeShapeType="1"/>
          </p:cNvSpPr>
          <p:nvPr/>
        </p:nvSpPr>
        <p:spPr bwMode="auto">
          <a:xfrm flipV="1">
            <a:off x="5219700" y="5187950"/>
            <a:ext cx="0" cy="471488"/>
          </a:xfrm>
          <a:prstGeom prst="line">
            <a:avLst/>
          </a:prstGeom>
          <a:noFill/>
          <a:ln w="57150">
            <a:solidFill>
              <a:schemeClr val="accent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chemeClr val="accent1"/>
              </a:solidFill>
            </a:endParaRPr>
          </a:p>
        </p:txBody>
      </p:sp>
      <p:sp>
        <p:nvSpPr>
          <p:cNvPr id="87077" name="Line 43"/>
          <p:cNvSpPr>
            <a:spLocks noChangeAspect="1" noChangeShapeType="1"/>
          </p:cNvSpPr>
          <p:nvPr/>
        </p:nvSpPr>
        <p:spPr bwMode="auto">
          <a:xfrm flipV="1">
            <a:off x="3892550" y="5192713"/>
            <a:ext cx="0" cy="471487"/>
          </a:xfrm>
          <a:prstGeom prst="line">
            <a:avLst/>
          </a:prstGeom>
          <a:noFill/>
          <a:ln w="57150">
            <a:solidFill>
              <a:schemeClr val="accent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chemeClr val="accent1"/>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ext Box 2"/>
          <p:cNvSpPr txBox="1">
            <a:spLocks noChangeAspect="1" noChangeArrowheads="1"/>
          </p:cNvSpPr>
          <p:nvPr/>
        </p:nvSpPr>
        <p:spPr bwMode="auto">
          <a:xfrm>
            <a:off x="2625725" y="877888"/>
            <a:ext cx="1438275" cy="935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nSpc>
                <a:spcPct val="80000"/>
              </a:lnSpc>
              <a:spcBef>
                <a:spcPct val="0"/>
              </a:spcBef>
              <a:buFontTx/>
              <a:buNone/>
            </a:pPr>
            <a:r>
              <a:rPr lang="en-US" altLang="en-US" sz="1600" b="1">
                <a:solidFill>
                  <a:srgbClr val="FFFF00"/>
                </a:solidFill>
                <a:latin typeface="Arial Narrow" panose="020B0606020202030204" pitchFamily="34" charset="0"/>
              </a:rPr>
              <a:t>   Medications</a:t>
            </a:r>
          </a:p>
          <a:p>
            <a:pPr>
              <a:lnSpc>
                <a:spcPct val="80000"/>
              </a:lnSpc>
              <a:spcBef>
                <a:spcPct val="0"/>
              </a:spcBef>
              <a:buFontTx/>
              <a:buNone/>
            </a:pPr>
            <a:r>
              <a:rPr lang="en-US" altLang="en-US" sz="1600" b="1">
                <a:solidFill>
                  <a:srgbClr val="FFFF00"/>
                </a:solidFill>
                <a:latin typeface="Arial Narrow" panose="020B0606020202030204" pitchFamily="34" charset="0"/>
              </a:rPr>
              <a:t>and substances</a:t>
            </a:r>
          </a:p>
          <a:p>
            <a:pPr>
              <a:lnSpc>
                <a:spcPct val="80000"/>
              </a:lnSpc>
              <a:spcBef>
                <a:spcPct val="0"/>
              </a:spcBef>
              <a:buFontTx/>
              <a:buNone/>
            </a:pPr>
            <a:r>
              <a:rPr lang="en-US" altLang="en-US" sz="1500" b="1">
                <a:solidFill>
                  <a:srgbClr val="FFFF00"/>
                </a:solidFill>
                <a:latin typeface="Arial Narrow" panose="020B0606020202030204" pitchFamily="34" charset="0"/>
              </a:rPr>
              <a:t>     </a:t>
            </a:r>
            <a:r>
              <a:rPr lang="en-US" altLang="en-US" sz="1100" b="1">
                <a:solidFill>
                  <a:srgbClr val="FFFF00"/>
                </a:solidFill>
                <a:latin typeface="Arial Narrow" panose="020B0606020202030204" pitchFamily="34" charset="0"/>
              </a:rPr>
              <a:t>• Acute use</a:t>
            </a:r>
          </a:p>
          <a:p>
            <a:pPr>
              <a:lnSpc>
                <a:spcPct val="80000"/>
              </a:lnSpc>
              <a:spcBef>
                <a:spcPct val="0"/>
              </a:spcBef>
              <a:buFontTx/>
              <a:buNone/>
            </a:pPr>
            <a:r>
              <a:rPr lang="en-US" altLang="en-US" sz="1100" b="1">
                <a:solidFill>
                  <a:srgbClr val="FFFF00"/>
                </a:solidFill>
                <a:latin typeface="Arial Narrow" panose="020B0606020202030204" pitchFamily="34" charset="0"/>
              </a:rPr>
              <a:t>       • Chronic use</a:t>
            </a:r>
          </a:p>
          <a:p>
            <a:pPr>
              <a:lnSpc>
                <a:spcPct val="80000"/>
              </a:lnSpc>
              <a:spcBef>
                <a:spcPct val="0"/>
              </a:spcBef>
              <a:buFontTx/>
              <a:buNone/>
            </a:pPr>
            <a:r>
              <a:rPr lang="en-US" altLang="en-US" sz="1100" b="1">
                <a:solidFill>
                  <a:srgbClr val="FFFF00"/>
                </a:solidFill>
                <a:latin typeface="Arial Narrow" panose="020B0606020202030204" pitchFamily="34" charset="0"/>
              </a:rPr>
              <a:t>       • Withdrawal</a:t>
            </a:r>
          </a:p>
        </p:txBody>
      </p:sp>
      <p:sp>
        <p:nvSpPr>
          <p:cNvPr id="87043" name="Text Box 3"/>
          <p:cNvSpPr txBox="1">
            <a:spLocks noChangeAspect="1" noChangeArrowheads="1"/>
          </p:cNvSpPr>
          <p:nvPr/>
        </p:nvSpPr>
        <p:spPr bwMode="auto">
          <a:xfrm>
            <a:off x="5053013" y="898525"/>
            <a:ext cx="1587500"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nSpc>
                <a:spcPct val="80000"/>
              </a:lnSpc>
              <a:spcBef>
                <a:spcPct val="0"/>
              </a:spcBef>
              <a:buFontTx/>
              <a:buNone/>
            </a:pPr>
            <a:r>
              <a:rPr lang="en-US" altLang="en-US" sz="1600" b="1">
                <a:solidFill>
                  <a:srgbClr val="FFFF00"/>
                </a:solidFill>
                <a:latin typeface="Arial Narrow" panose="020B0606020202030204" pitchFamily="34" charset="0"/>
              </a:rPr>
              <a:t>Circadian Factors</a:t>
            </a:r>
            <a:endParaRPr lang="en-US" altLang="en-US" sz="1500" b="1">
              <a:solidFill>
                <a:srgbClr val="FFFF00"/>
              </a:solidFill>
              <a:latin typeface="Arial Narrow" panose="020B0606020202030204" pitchFamily="34" charset="0"/>
            </a:endParaRPr>
          </a:p>
          <a:p>
            <a:pPr>
              <a:lnSpc>
                <a:spcPct val="80000"/>
              </a:lnSpc>
              <a:spcBef>
                <a:spcPct val="0"/>
              </a:spcBef>
              <a:buFontTx/>
              <a:buNone/>
            </a:pPr>
            <a:r>
              <a:rPr lang="en-US" altLang="en-US" sz="1500" b="1">
                <a:solidFill>
                  <a:srgbClr val="FFFF00"/>
                </a:solidFill>
                <a:latin typeface="Arial Narrow" panose="020B0606020202030204" pitchFamily="34" charset="0"/>
              </a:rPr>
              <a:t>     </a:t>
            </a:r>
            <a:r>
              <a:rPr lang="en-US" altLang="en-US" sz="1100" b="1">
                <a:solidFill>
                  <a:srgbClr val="FFFF00"/>
                </a:solidFill>
                <a:latin typeface="Arial Narrow" panose="020B0606020202030204" pitchFamily="34" charset="0"/>
              </a:rPr>
              <a:t>• Jet lag</a:t>
            </a:r>
          </a:p>
          <a:p>
            <a:pPr>
              <a:lnSpc>
                <a:spcPct val="80000"/>
              </a:lnSpc>
              <a:spcBef>
                <a:spcPct val="0"/>
              </a:spcBef>
              <a:buFontTx/>
              <a:buNone/>
            </a:pPr>
            <a:r>
              <a:rPr lang="en-US" altLang="en-US" sz="1100" b="1">
                <a:solidFill>
                  <a:srgbClr val="FFFF00"/>
                </a:solidFill>
                <a:latin typeface="Arial Narrow" panose="020B0606020202030204" pitchFamily="34" charset="0"/>
              </a:rPr>
              <a:t>       • Shift work</a:t>
            </a:r>
          </a:p>
          <a:p>
            <a:pPr>
              <a:lnSpc>
                <a:spcPct val="80000"/>
              </a:lnSpc>
              <a:spcBef>
                <a:spcPct val="0"/>
              </a:spcBef>
              <a:buFontTx/>
              <a:buNone/>
            </a:pPr>
            <a:r>
              <a:rPr lang="en-US" altLang="en-US" sz="1100" b="1">
                <a:solidFill>
                  <a:srgbClr val="FFFF00"/>
                </a:solidFill>
                <a:latin typeface="Arial Narrow" panose="020B0606020202030204" pitchFamily="34" charset="0"/>
              </a:rPr>
              <a:t>       • Advanced, delayed</a:t>
            </a:r>
          </a:p>
          <a:p>
            <a:pPr>
              <a:lnSpc>
                <a:spcPct val="80000"/>
              </a:lnSpc>
              <a:spcBef>
                <a:spcPct val="0"/>
              </a:spcBef>
              <a:buFontTx/>
              <a:buNone/>
            </a:pPr>
            <a:r>
              <a:rPr lang="en-US" altLang="en-US" sz="1100" b="1">
                <a:solidFill>
                  <a:srgbClr val="FFFF00"/>
                </a:solidFill>
                <a:latin typeface="Arial Narrow" panose="020B0606020202030204" pitchFamily="34" charset="0"/>
              </a:rPr>
              <a:t>          sleep phases</a:t>
            </a:r>
          </a:p>
        </p:txBody>
      </p:sp>
      <p:sp>
        <p:nvSpPr>
          <p:cNvPr id="87044" name="Text Box 4"/>
          <p:cNvSpPr txBox="1">
            <a:spLocks noChangeAspect="1" noChangeArrowheads="1"/>
          </p:cNvSpPr>
          <p:nvPr/>
        </p:nvSpPr>
        <p:spPr bwMode="auto">
          <a:xfrm>
            <a:off x="1382713" y="2147888"/>
            <a:ext cx="1844675" cy="80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nSpc>
                <a:spcPct val="80000"/>
              </a:lnSpc>
              <a:spcBef>
                <a:spcPct val="0"/>
              </a:spcBef>
              <a:buFontTx/>
              <a:buNone/>
            </a:pPr>
            <a:r>
              <a:rPr lang="en-US" altLang="en-US" sz="1600" b="1">
                <a:solidFill>
                  <a:srgbClr val="FFFF00"/>
                </a:solidFill>
                <a:latin typeface="Arial Narrow" panose="020B0606020202030204" pitchFamily="34" charset="0"/>
              </a:rPr>
              <a:t>Medical/Neurological</a:t>
            </a:r>
          </a:p>
          <a:p>
            <a:pPr>
              <a:lnSpc>
                <a:spcPct val="80000"/>
              </a:lnSpc>
              <a:spcBef>
                <a:spcPct val="0"/>
              </a:spcBef>
              <a:buFontTx/>
              <a:buNone/>
            </a:pPr>
            <a:r>
              <a:rPr lang="en-US" altLang="en-US" sz="1600" b="1">
                <a:solidFill>
                  <a:srgbClr val="FFFF00"/>
                </a:solidFill>
                <a:latin typeface="Arial Narrow" panose="020B0606020202030204" pitchFamily="34" charset="0"/>
              </a:rPr>
              <a:t>           Factors</a:t>
            </a:r>
          </a:p>
          <a:p>
            <a:pPr>
              <a:lnSpc>
                <a:spcPct val="80000"/>
              </a:lnSpc>
              <a:spcBef>
                <a:spcPct val="0"/>
              </a:spcBef>
              <a:buFontTx/>
              <a:buNone/>
            </a:pPr>
            <a:r>
              <a:rPr lang="en-US" altLang="en-US" sz="1500" b="1">
                <a:solidFill>
                  <a:srgbClr val="FFFF00"/>
                </a:solidFill>
                <a:latin typeface="Arial Narrow" panose="020B0606020202030204" pitchFamily="34" charset="0"/>
              </a:rPr>
              <a:t>      </a:t>
            </a:r>
            <a:r>
              <a:rPr lang="en-US" altLang="en-US" sz="1100" b="1">
                <a:solidFill>
                  <a:srgbClr val="FFFF00"/>
                </a:solidFill>
                <a:latin typeface="Arial Narrow" panose="020B0606020202030204" pitchFamily="34" charset="0"/>
              </a:rPr>
              <a:t>• Pain, discomfort</a:t>
            </a:r>
          </a:p>
          <a:p>
            <a:pPr>
              <a:lnSpc>
                <a:spcPct val="80000"/>
              </a:lnSpc>
              <a:spcBef>
                <a:spcPct val="0"/>
              </a:spcBef>
              <a:buFontTx/>
              <a:buNone/>
            </a:pPr>
            <a:r>
              <a:rPr lang="en-US" altLang="en-US" sz="1100" b="1">
                <a:solidFill>
                  <a:srgbClr val="FFFF00"/>
                </a:solidFill>
                <a:latin typeface="Arial Narrow" panose="020B0606020202030204" pitchFamily="34" charset="0"/>
              </a:rPr>
              <a:t>        • Specific disorders</a:t>
            </a:r>
          </a:p>
        </p:txBody>
      </p:sp>
      <p:sp>
        <p:nvSpPr>
          <p:cNvPr id="87045" name="Text Box 5"/>
          <p:cNvSpPr txBox="1">
            <a:spLocks noChangeAspect="1" noChangeArrowheads="1"/>
          </p:cNvSpPr>
          <p:nvPr/>
        </p:nvSpPr>
        <p:spPr bwMode="auto">
          <a:xfrm>
            <a:off x="1147763" y="3346450"/>
            <a:ext cx="1946275"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nSpc>
                <a:spcPct val="80000"/>
              </a:lnSpc>
              <a:spcBef>
                <a:spcPct val="0"/>
              </a:spcBef>
              <a:buFontTx/>
              <a:buNone/>
            </a:pPr>
            <a:r>
              <a:rPr lang="en-US" altLang="en-US" sz="1400" b="1">
                <a:solidFill>
                  <a:srgbClr val="FFFF00"/>
                </a:solidFill>
                <a:latin typeface="Arial Narrow" panose="020B0606020202030204" pitchFamily="34" charset="0"/>
              </a:rPr>
              <a:t>       </a:t>
            </a:r>
            <a:r>
              <a:rPr lang="en-US" altLang="en-US" sz="1600" b="1">
                <a:solidFill>
                  <a:srgbClr val="FFFF00"/>
                </a:solidFill>
                <a:latin typeface="Arial Narrow" panose="020B0606020202030204" pitchFamily="34" charset="0"/>
              </a:rPr>
              <a:t>Psychiatric or</a:t>
            </a:r>
          </a:p>
          <a:p>
            <a:pPr>
              <a:lnSpc>
                <a:spcPct val="80000"/>
              </a:lnSpc>
              <a:spcBef>
                <a:spcPct val="0"/>
              </a:spcBef>
              <a:buFontTx/>
              <a:buNone/>
            </a:pPr>
            <a:r>
              <a:rPr lang="en-US" altLang="en-US" sz="1600" b="1">
                <a:solidFill>
                  <a:srgbClr val="FFFF00"/>
                </a:solidFill>
                <a:latin typeface="Arial Narrow" panose="020B0606020202030204" pitchFamily="34" charset="0"/>
              </a:rPr>
              <a:t>Psychological Factors</a:t>
            </a:r>
          </a:p>
          <a:p>
            <a:pPr>
              <a:lnSpc>
                <a:spcPct val="80000"/>
              </a:lnSpc>
              <a:spcBef>
                <a:spcPct val="0"/>
              </a:spcBef>
              <a:buFontTx/>
              <a:buNone/>
            </a:pPr>
            <a:r>
              <a:rPr lang="en-US" altLang="en-US" sz="1500" b="1">
                <a:solidFill>
                  <a:srgbClr val="FFFF00"/>
                </a:solidFill>
                <a:latin typeface="Arial Narrow" panose="020B0606020202030204" pitchFamily="34" charset="0"/>
              </a:rPr>
              <a:t>         </a:t>
            </a:r>
            <a:r>
              <a:rPr lang="en-US" altLang="en-US" sz="1100" b="1">
                <a:solidFill>
                  <a:srgbClr val="FFFF00"/>
                </a:solidFill>
                <a:latin typeface="Arial Narrow" panose="020B0606020202030204" pitchFamily="34" charset="0"/>
              </a:rPr>
              <a:t>• Depression or Anxiety </a:t>
            </a:r>
          </a:p>
          <a:p>
            <a:pPr>
              <a:lnSpc>
                <a:spcPct val="80000"/>
              </a:lnSpc>
              <a:spcBef>
                <a:spcPct val="0"/>
              </a:spcBef>
              <a:buFontTx/>
              <a:buNone/>
            </a:pPr>
            <a:r>
              <a:rPr lang="en-US" altLang="en-US" sz="1100" b="1">
                <a:solidFill>
                  <a:srgbClr val="FFFF00"/>
                </a:solidFill>
                <a:latin typeface="Arial Narrow" panose="020B0606020202030204" pitchFamily="34" charset="0"/>
              </a:rPr>
              <a:t>             • Bereavement</a:t>
            </a:r>
          </a:p>
          <a:p>
            <a:pPr>
              <a:lnSpc>
                <a:spcPct val="80000"/>
              </a:lnSpc>
              <a:spcBef>
                <a:spcPct val="0"/>
              </a:spcBef>
              <a:buFontTx/>
              <a:buNone/>
            </a:pPr>
            <a:r>
              <a:rPr lang="en-US" altLang="en-US" sz="1100" b="1">
                <a:solidFill>
                  <a:srgbClr val="FFFF00"/>
                </a:solidFill>
                <a:latin typeface="Arial Narrow" panose="020B0606020202030204" pitchFamily="34" charset="0"/>
              </a:rPr>
              <a:t>             • Acute stress      </a:t>
            </a:r>
          </a:p>
          <a:p>
            <a:pPr>
              <a:lnSpc>
                <a:spcPct val="80000"/>
              </a:lnSpc>
              <a:spcBef>
                <a:spcPct val="0"/>
              </a:spcBef>
              <a:buFontTx/>
              <a:buNone/>
            </a:pPr>
            <a:r>
              <a:rPr lang="en-US" altLang="en-US" sz="1100" b="1">
                <a:solidFill>
                  <a:srgbClr val="FFFF00"/>
                </a:solidFill>
                <a:latin typeface="Arial Narrow" panose="020B0606020202030204" pitchFamily="34" charset="0"/>
              </a:rPr>
              <a:t>              </a:t>
            </a:r>
          </a:p>
        </p:txBody>
      </p:sp>
      <p:sp>
        <p:nvSpPr>
          <p:cNvPr id="87046" name="Text Box 6"/>
          <p:cNvSpPr txBox="1">
            <a:spLocks noChangeAspect="1" noChangeArrowheads="1"/>
          </p:cNvSpPr>
          <p:nvPr/>
        </p:nvSpPr>
        <p:spPr bwMode="auto">
          <a:xfrm>
            <a:off x="5943600" y="2057400"/>
            <a:ext cx="1698625" cy="947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nSpc>
                <a:spcPct val="80000"/>
              </a:lnSpc>
              <a:spcBef>
                <a:spcPct val="0"/>
              </a:spcBef>
              <a:buFontTx/>
              <a:buNone/>
            </a:pPr>
            <a:r>
              <a:rPr lang="en-US" altLang="en-US" sz="1600" b="1">
                <a:solidFill>
                  <a:srgbClr val="FFFF00"/>
                </a:solidFill>
                <a:latin typeface="Arial Narrow" panose="020B0606020202030204" pitchFamily="34" charset="0"/>
              </a:rPr>
              <a:t>    Environmental</a:t>
            </a:r>
          </a:p>
          <a:p>
            <a:pPr>
              <a:lnSpc>
                <a:spcPct val="80000"/>
              </a:lnSpc>
              <a:spcBef>
                <a:spcPct val="0"/>
              </a:spcBef>
              <a:buFontTx/>
              <a:buNone/>
            </a:pPr>
            <a:r>
              <a:rPr lang="en-US" altLang="en-US" sz="1600" b="1">
                <a:solidFill>
                  <a:srgbClr val="FFFF00"/>
                </a:solidFill>
                <a:latin typeface="Arial Narrow" panose="020B0606020202030204" pitchFamily="34" charset="0"/>
              </a:rPr>
              <a:t>          Factors</a:t>
            </a:r>
          </a:p>
          <a:p>
            <a:pPr>
              <a:lnSpc>
                <a:spcPct val="80000"/>
              </a:lnSpc>
              <a:spcBef>
                <a:spcPct val="0"/>
              </a:spcBef>
              <a:buFontTx/>
              <a:buNone/>
            </a:pPr>
            <a:r>
              <a:rPr lang="en-US" altLang="en-US" sz="1600" b="1">
                <a:solidFill>
                  <a:srgbClr val="FFFF00"/>
                </a:solidFill>
                <a:latin typeface="Arial Narrow" panose="020B0606020202030204" pitchFamily="34" charset="0"/>
              </a:rPr>
              <a:t>     </a:t>
            </a:r>
            <a:r>
              <a:rPr lang="en-US" altLang="en-US" sz="1100" b="1">
                <a:solidFill>
                  <a:srgbClr val="FFFF00"/>
                </a:solidFill>
                <a:latin typeface="Arial Narrow" panose="020B0606020202030204" pitchFamily="34" charset="0"/>
              </a:rPr>
              <a:t>    • Physical discomfort</a:t>
            </a:r>
          </a:p>
          <a:p>
            <a:pPr>
              <a:lnSpc>
                <a:spcPct val="80000"/>
              </a:lnSpc>
              <a:spcBef>
                <a:spcPct val="0"/>
              </a:spcBef>
              <a:buFontTx/>
              <a:buNone/>
            </a:pPr>
            <a:r>
              <a:rPr lang="en-US" altLang="en-US" sz="1100" b="1">
                <a:solidFill>
                  <a:srgbClr val="FFFF00"/>
                </a:solidFill>
                <a:latin typeface="Arial Narrow" panose="020B0606020202030204" pitchFamily="34" charset="0"/>
              </a:rPr>
              <a:t>           • Noise</a:t>
            </a:r>
          </a:p>
          <a:p>
            <a:pPr>
              <a:lnSpc>
                <a:spcPct val="80000"/>
              </a:lnSpc>
              <a:spcBef>
                <a:spcPct val="0"/>
              </a:spcBef>
              <a:buFontTx/>
              <a:buNone/>
            </a:pPr>
            <a:r>
              <a:rPr lang="en-US" altLang="en-US" sz="1100" b="1">
                <a:solidFill>
                  <a:srgbClr val="FFFF00"/>
                </a:solidFill>
                <a:latin typeface="Arial Narrow" panose="020B0606020202030204" pitchFamily="34" charset="0"/>
              </a:rPr>
              <a:t>           • Light</a:t>
            </a:r>
          </a:p>
        </p:txBody>
      </p:sp>
      <p:sp>
        <p:nvSpPr>
          <p:cNvPr id="87047" name="Oval 7"/>
          <p:cNvSpPr>
            <a:spLocks noChangeAspect="1" noChangeArrowheads="1"/>
          </p:cNvSpPr>
          <p:nvPr/>
        </p:nvSpPr>
        <p:spPr bwMode="auto">
          <a:xfrm>
            <a:off x="5783263" y="1928813"/>
            <a:ext cx="2082800" cy="1120775"/>
          </a:xfrm>
          <a:prstGeom prst="ellipse">
            <a:avLst/>
          </a:prstGeom>
          <a:noFill/>
          <a:ln w="57150">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endParaRPr lang="en-US" altLang="en-US" sz="2400">
              <a:latin typeface="Times New Roman" panose="02020603050405020304" pitchFamily="18" charset="0"/>
            </a:endParaRPr>
          </a:p>
        </p:txBody>
      </p:sp>
      <p:sp>
        <p:nvSpPr>
          <p:cNvPr id="87048" name="Text Box 8"/>
          <p:cNvSpPr txBox="1">
            <a:spLocks noChangeAspect="1" noChangeArrowheads="1"/>
          </p:cNvSpPr>
          <p:nvPr/>
        </p:nvSpPr>
        <p:spPr bwMode="auto">
          <a:xfrm>
            <a:off x="6007100" y="3241675"/>
            <a:ext cx="2052638" cy="108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nSpc>
                <a:spcPct val="80000"/>
              </a:lnSpc>
              <a:spcBef>
                <a:spcPct val="0"/>
              </a:spcBef>
              <a:buFontTx/>
              <a:buNone/>
            </a:pPr>
            <a:r>
              <a:rPr lang="en-US" altLang="en-US" sz="1400" b="1">
                <a:solidFill>
                  <a:srgbClr val="FFFF00"/>
                </a:solidFill>
                <a:latin typeface="Arial Narrow" panose="020B0606020202030204" pitchFamily="34" charset="0"/>
              </a:rPr>
              <a:t>               </a:t>
            </a:r>
            <a:r>
              <a:rPr lang="en-US" altLang="en-US" sz="1600" b="1">
                <a:solidFill>
                  <a:srgbClr val="FFFF00"/>
                </a:solidFill>
                <a:latin typeface="Arial Narrow" panose="020B0606020202030204" pitchFamily="34" charset="0"/>
              </a:rPr>
              <a:t>Primary</a:t>
            </a:r>
          </a:p>
          <a:p>
            <a:pPr>
              <a:lnSpc>
                <a:spcPct val="80000"/>
              </a:lnSpc>
              <a:spcBef>
                <a:spcPct val="0"/>
              </a:spcBef>
              <a:buFontTx/>
              <a:buNone/>
            </a:pPr>
            <a:r>
              <a:rPr lang="en-US" altLang="en-US" sz="1600" b="1">
                <a:solidFill>
                  <a:srgbClr val="FFFF00"/>
                </a:solidFill>
                <a:latin typeface="Arial Narrow" panose="020B0606020202030204" pitchFamily="34" charset="0"/>
              </a:rPr>
              <a:t>        Sleep Disorders</a:t>
            </a:r>
          </a:p>
          <a:p>
            <a:pPr>
              <a:lnSpc>
                <a:spcPct val="80000"/>
              </a:lnSpc>
              <a:spcBef>
                <a:spcPct val="0"/>
              </a:spcBef>
              <a:buFontTx/>
              <a:buNone/>
            </a:pPr>
            <a:r>
              <a:rPr lang="en-US" altLang="en-US" sz="1600" b="1">
                <a:solidFill>
                  <a:srgbClr val="FFFF00"/>
                </a:solidFill>
                <a:latin typeface="Arial Narrow" panose="020B0606020202030204" pitchFamily="34" charset="0"/>
              </a:rPr>
              <a:t>         </a:t>
            </a:r>
            <a:r>
              <a:rPr lang="en-US" altLang="en-US" sz="1100" b="1">
                <a:solidFill>
                  <a:srgbClr val="FFFF00"/>
                </a:solidFill>
                <a:latin typeface="Arial Narrow" panose="020B0606020202030204" pitchFamily="34" charset="0"/>
              </a:rPr>
              <a:t>• Restless Legs Syndrome</a:t>
            </a:r>
          </a:p>
          <a:p>
            <a:pPr>
              <a:lnSpc>
                <a:spcPct val="80000"/>
              </a:lnSpc>
              <a:spcBef>
                <a:spcPct val="0"/>
              </a:spcBef>
              <a:buFontTx/>
              <a:buNone/>
            </a:pPr>
            <a:r>
              <a:rPr lang="en-US" altLang="en-US" sz="1100" b="1">
                <a:solidFill>
                  <a:srgbClr val="FFFF00"/>
                </a:solidFill>
                <a:latin typeface="Arial Narrow" panose="020B0606020202030204" pitchFamily="34" charset="0"/>
              </a:rPr>
              <a:t>             • Periodic limb movements</a:t>
            </a:r>
          </a:p>
          <a:p>
            <a:pPr>
              <a:lnSpc>
                <a:spcPct val="80000"/>
              </a:lnSpc>
              <a:spcBef>
                <a:spcPct val="0"/>
              </a:spcBef>
              <a:buFontTx/>
              <a:buNone/>
            </a:pPr>
            <a:r>
              <a:rPr lang="en-US" altLang="en-US" sz="1100" b="1">
                <a:solidFill>
                  <a:srgbClr val="FFFF00"/>
                </a:solidFill>
                <a:latin typeface="Arial Narrow" panose="020B0606020202030204" pitchFamily="34" charset="0"/>
              </a:rPr>
              <a:t>             • Respiratory arousals</a:t>
            </a:r>
          </a:p>
          <a:p>
            <a:pPr>
              <a:lnSpc>
                <a:spcPct val="80000"/>
              </a:lnSpc>
              <a:spcBef>
                <a:spcPct val="0"/>
              </a:spcBef>
              <a:buFontTx/>
              <a:buNone/>
            </a:pPr>
            <a:r>
              <a:rPr lang="en-US" altLang="en-US" sz="1100" b="1">
                <a:solidFill>
                  <a:srgbClr val="FFFF00"/>
                </a:solidFill>
                <a:latin typeface="Arial Narrow" panose="020B0606020202030204" pitchFamily="34" charset="0"/>
              </a:rPr>
              <a:t>             • Parasomnias</a:t>
            </a:r>
          </a:p>
        </p:txBody>
      </p:sp>
      <p:sp>
        <p:nvSpPr>
          <p:cNvPr id="87049" name="Oval 9"/>
          <p:cNvSpPr>
            <a:spLocks noChangeAspect="1" noChangeArrowheads="1"/>
          </p:cNvSpPr>
          <p:nvPr/>
        </p:nvSpPr>
        <p:spPr bwMode="auto">
          <a:xfrm>
            <a:off x="4767263" y="723900"/>
            <a:ext cx="2082800" cy="1119188"/>
          </a:xfrm>
          <a:prstGeom prst="ellipse">
            <a:avLst/>
          </a:prstGeom>
          <a:noFill/>
          <a:ln w="57150">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endParaRPr lang="en-US" altLang="en-US" sz="2400">
              <a:latin typeface="Times New Roman" panose="02020603050405020304" pitchFamily="18" charset="0"/>
            </a:endParaRPr>
          </a:p>
        </p:txBody>
      </p:sp>
      <p:sp>
        <p:nvSpPr>
          <p:cNvPr id="87050" name="Oval 10"/>
          <p:cNvSpPr>
            <a:spLocks noChangeAspect="1" noChangeArrowheads="1"/>
          </p:cNvSpPr>
          <p:nvPr/>
        </p:nvSpPr>
        <p:spPr bwMode="auto">
          <a:xfrm>
            <a:off x="5994400" y="3228975"/>
            <a:ext cx="2082800" cy="1119188"/>
          </a:xfrm>
          <a:prstGeom prst="ellipse">
            <a:avLst/>
          </a:prstGeom>
          <a:noFill/>
          <a:ln w="57150">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endParaRPr lang="en-US" altLang="en-US" sz="2400">
              <a:latin typeface="Times New Roman" panose="02020603050405020304" pitchFamily="18" charset="0"/>
            </a:endParaRPr>
          </a:p>
        </p:txBody>
      </p:sp>
      <p:sp>
        <p:nvSpPr>
          <p:cNvPr id="87051" name="Oval 11"/>
          <p:cNvSpPr>
            <a:spLocks noChangeAspect="1" noChangeArrowheads="1"/>
          </p:cNvSpPr>
          <p:nvPr/>
        </p:nvSpPr>
        <p:spPr bwMode="auto">
          <a:xfrm>
            <a:off x="1058863" y="3228975"/>
            <a:ext cx="2082800" cy="1119188"/>
          </a:xfrm>
          <a:prstGeom prst="ellipse">
            <a:avLst/>
          </a:prstGeom>
          <a:noFill/>
          <a:ln w="57150">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endParaRPr lang="en-US" altLang="en-US" sz="2400">
              <a:latin typeface="Times New Roman" panose="02020603050405020304" pitchFamily="18" charset="0"/>
            </a:endParaRPr>
          </a:p>
        </p:txBody>
      </p:sp>
      <p:sp>
        <p:nvSpPr>
          <p:cNvPr id="87052" name="Oval 12"/>
          <p:cNvSpPr>
            <a:spLocks noChangeAspect="1" noChangeArrowheads="1"/>
          </p:cNvSpPr>
          <p:nvPr/>
        </p:nvSpPr>
        <p:spPr bwMode="auto">
          <a:xfrm>
            <a:off x="1252538" y="1928813"/>
            <a:ext cx="2082800" cy="1120775"/>
          </a:xfrm>
          <a:prstGeom prst="ellipse">
            <a:avLst/>
          </a:prstGeom>
          <a:noFill/>
          <a:ln w="57150">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endParaRPr lang="en-US" altLang="en-US" sz="2400">
              <a:latin typeface="Times New Roman" panose="02020603050405020304" pitchFamily="18" charset="0"/>
            </a:endParaRPr>
          </a:p>
        </p:txBody>
      </p:sp>
      <p:sp>
        <p:nvSpPr>
          <p:cNvPr id="87053" name="Oval 13"/>
          <p:cNvSpPr>
            <a:spLocks noChangeAspect="1" noChangeArrowheads="1"/>
          </p:cNvSpPr>
          <p:nvPr/>
        </p:nvSpPr>
        <p:spPr bwMode="auto">
          <a:xfrm>
            <a:off x="2293938" y="723900"/>
            <a:ext cx="2082800" cy="1119188"/>
          </a:xfrm>
          <a:prstGeom prst="ellipse">
            <a:avLst/>
          </a:prstGeom>
          <a:noFill/>
          <a:ln w="57150">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endParaRPr lang="en-US" altLang="en-US" sz="2400">
              <a:latin typeface="Times New Roman" panose="02020603050405020304" pitchFamily="18" charset="0"/>
            </a:endParaRPr>
          </a:p>
        </p:txBody>
      </p:sp>
      <p:sp>
        <p:nvSpPr>
          <p:cNvPr id="87054" name="Oval 14"/>
          <p:cNvSpPr>
            <a:spLocks noChangeAspect="1" noChangeArrowheads="1"/>
          </p:cNvSpPr>
          <p:nvPr/>
        </p:nvSpPr>
        <p:spPr bwMode="auto">
          <a:xfrm>
            <a:off x="3141663" y="3746500"/>
            <a:ext cx="2808287" cy="1512888"/>
          </a:xfrm>
          <a:prstGeom prst="ellipse">
            <a:avLst/>
          </a:prstGeom>
          <a:noFill/>
          <a:ln w="57150">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endParaRPr lang="en-US" altLang="en-US" sz="2400">
              <a:latin typeface="Times New Roman" panose="02020603050405020304" pitchFamily="18" charset="0"/>
            </a:endParaRPr>
          </a:p>
        </p:txBody>
      </p:sp>
      <p:sp>
        <p:nvSpPr>
          <p:cNvPr id="87055" name="Text Box 15"/>
          <p:cNvSpPr txBox="1">
            <a:spLocks noChangeAspect="1" noChangeArrowheads="1"/>
          </p:cNvSpPr>
          <p:nvPr/>
        </p:nvSpPr>
        <p:spPr bwMode="auto">
          <a:xfrm>
            <a:off x="3179763" y="3838575"/>
            <a:ext cx="2687637" cy="1298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nSpc>
                <a:spcPct val="80000"/>
              </a:lnSpc>
              <a:spcBef>
                <a:spcPct val="0"/>
              </a:spcBef>
              <a:buFontTx/>
              <a:buNone/>
            </a:pPr>
            <a:r>
              <a:rPr lang="en-US" altLang="en-US" sz="1600" b="1">
                <a:solidFill>
                  <a:srgbClr val="FFFF00"/>
                </a:solidFill>
                <a:latin typeface="Arial Narrow" panose="020B0606020202030204" pitchFamily="34" charset="0"/>
              </a:rPr>
              <a:t>               </a:t>
            </a:r>
            <a:r>
              <a:rPr lang="en-US" altLang="en-US" sz="1900" b="1">
                <a:solidFill>
                  <a:srgbClr val="FFFF00"/>
                </a:solidFill>
                <a:latin typeface="Arial Narrow" panose="020B0606020202030204" pitchFamily="34" charset="0"/>
              </a:rPr>
              <a:t>Behavioral,</a:t>
            </a:r>
          </a:p>
          <a:p>
            <a:pPr>
              <a:lnSpc>
                <a:spcPct val="80000"/>
              </a:lnSpc>
              <a:spcBef>
                <a:spcPct val="0"/>
              </a:spcBef>
              <a:buFontTx/>
              <a:buNone/>
            </a:pPr>
            <a:r>
              <a:rPr lang="en-US" altLang="en-US" sz="1900" b="1">
                <a:solidFill>
                  <a:srgbClr val="FFFF00"/>
                </a:solidFill>
                <a:latin typeface="Arial Narrow" panose="020B0606020202030204" pitchFamily="34" charset="0"/>
              </a:rPr>
              <a:t>      Psychophysiological,</a:t>
            </a:r>
          </a:p>
          <a:p>
            <a:pPr>
              <a:lnSpc>
                <a:spcPct val="80000"/>
              </a:lnSpc>
              <a:spcBef>
                <a:spcPct val="0"/>
              </a:spcBef>
              <a:buFontTx/>
              <a:buNone/>
            </a:pPr>
            <a:r>
              <a:rPr lang="en-US" altLang="en-US" sz="1900" b="1">
                <a:solidFill>
                  <a:srgbClr val="FFFF00"/>
                </a:solidFill>
                <a:latin typeface="Arial Narrow" panose="020B0606020202030204" pitchFamily="34" charset="0"/>
              </a:rPr>
              <a:t>  and Conditioning Factors</a:t>
            </a:r>
          </a:p>
          <a:p>
            <a:pPr>
              <a:lnSpc>
                <a:spcPct val="80000"/>
              </a:lnSpc>
              <a:spcBef>
                <a:spcPct val="0"/>
              </a:spcBef>
              <a:buFontTx/>
              <a:buNone/>
            </a:pPr>
            <a:r>
              <a:rPr lang="en-US" altLang="en-US" sz="1800" b="1">
                <a:solidFill>
                  <a:srgbClr val="FFFF00"/>
                </a:solidFill>
                <a:latin typeface="Arial Narrow" panose="020B0606020202030204" pitchFamily="34" charset="0"/>
              </a:rPr>
              <a:t>          </a:t>
            </a:r>
            <a:r>
              <a:rPr lang="en-US" altLang="en-US" sz="1200" b="1">
                <a:solidFill>
                  <a:srgbClr val="FFFF00"/>
                </a:solidFill>
                <a:latin typeface="Arial Narrow" panose="020B0606020202030204" pitchFamily="34" charset="0"/>
              </a:rPr>
              <a:t>• Fear, frustration with insomnia</a:t>
            </a:r>
          </a:p>
          <a:p>
            <a:pPr>
              <a:lnSpc>
                <a:spcPct val="80000"/>
              </a:lnSpc>
              <a:spcBef>
                <a:spcPct val="0"/>
              </a:spcBef>
              <a:buFontTx/>
              <a:buNone/>
            </a:pPr>
            <a:r>
              <a:rPr lang="en-US" altLang="en-US" sz="1200" b="1">
                <a:solidFill>
                  <a:srgbClr val="FFFF00"/>
                </a:solidFill>
                <a:latin typeface="Arial Narrow" panose="020B0606020202030204" pitchFamily="34" charset="0"/>
              </a:rPr>
              <a:t>               • Sleep-incompatible behaviors</a:t>
            </a:r>
          </a:p>
          <a:p>
            <a:pPr>
              <a:lnSpc>
                <a:spcPct val="80000"/>
              </a:lnSpc>
              <a:spcBef>
                <a:spcPct val="0"/>
              </a:spcBef>
              <a:buFontTx/>
              <a:buNone/>
            </a:pPr>
            <a:r>
              <a:rPr lang="en-US" altLang="en-US" sz="1200" b="1">
                <a:solidFill>
                  <a:srgbClr val="FFFF00"/>
                </a:solidFill>
                <a:latin typeface="Arial Narrow" panose="020B0606020202030204" pitchFamily="34" charset="0"/>
              </a:rPr>
              <a:t>               • Increased arousal</a:t>
            </a:r>
          </a:p>
        </p:txBody>
      </p:sp>
      <p:sp>
        <p:nvSpPr>
          <p:cNvPr id="87056" name="Rectangle 16"/>
          <p:cNvSpPr>
            <a:spLocks noChangeAspect="1" noChangeArrowheads="1"/>
          </p:cNvSpPr>
          <p:nvPr/>
        </p:nvSpPr>
        <p:spPr bwMode="auto">
          <a:xfrm>
            <a:off x="3530600" y="5668963"/>
            <a:ext cx="2081213" cy="585787"/>
          </a:xfrm>
          <a:prstGeom prst="rect">
            <a:avLst/>
          </a:prstGeom>
          <a:noFill/>
          <a:ln w="57150">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endParaRPr lang="en-US" altLang="en-US" sz="2400">
              <a:latin typeface="Times New Roman" panose="02020603050405020304" pitchFamily="18" charset="0"/>
            </a:endParaRPr>
          </a:p>
        </p:txBody>
      </p:sp>
      <p:sp>
        <p:nvSpPr>
          <p:cNvPr id="87057" name="Text Box 17"/>
          <p:cNvSpPr txBox="1">
            <a:spLocks noChangeAspect="1" noChangeArrowheads="1"/>
          </p:cNvSpPr>
          <p:nvPr/>
        </p:nvSpPr>
        <p:spPr bwMode="auto">
          <a:xfrm>
            <a:off x="3783013" y="5746750"/>
            <a:ext cx="1581150"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gn="ctr">
              <a:spcBef>
                <a:spcPct val="0"/>
              </a:spcBef>
              <a:buFontTx/>
              <a:buNone/>
            </a:pPr>
            <a:r>
              <a:rPr lang="en-US" altLang="en-US" sz="2200" b="1">
                <a:solidFill>
                  <a:srgbClr val="FFFF00"/>
                </a:solidFill>
                <a:latin typeface="Arial" panose="020B0604020202020204" pitchFamily="34" charset="0"/>
              </a:rPr>
              <a:t>INSOMNIA</a:t>
            </a:r>
          </a:p>
        </p:txBody>
      </p:sp>
      <p:sp>
        <p:nvSpPr>
          <p:cNvPr id="87058" name="Line 23"/>
          <p:cNvSpPr>
            <a:spLocks noChangeAspect="1" noChangeShapeType="1"/>
          </p:cNvSpPr>
          <p:nvPr/>
        </p:nvSpPr>
        <p:spPr bwMode="auto">
          <a:xfrm>
            <a:off x="4319588" y="5259388"/>
            <a:ext cx="0" cy="381000"/>
          </a:xfrm>
          <a:prstGeom prst="line">
            <a:avLst/>
          </a:prstGeom>
          <a:noFill/>
          <a:ln w="57150">
            <a:solidFill>
              <a:schemeClr val="accent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7059" name="Line 24"/>
          <p:cNvSpPr>
            <a:spLocks noChangeAspect="1" noChangeShapeType="1"/>
          </p:cNvSpPr>
          <p:nvPr/>
        </p:nvSpPr>
        <p:spPr bwMode="auto">
          <a:xfrm flipV="1">
            <a:off x="2098675" y="5746750"/>
            <a:ext cx="1420813" cy="1588"/>
          </a:xfrm>
          <a:prstGeom prst="line">
            <a:avLst/>
          </a:prstGeom>
          <a:noFill/>
          <a:ln w="5715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7060" name="Line 25"/>
          <p:cNvSpPr>
            <a:spLocks noChangeAspect="1" noChangeShapeType="1"/>
          </p:cNvSpPr>
          <p:nvPr/>
        </p:nvSpPr>
        <p:spPr bwMode="auto">
          <a:xfrm>
            <a:off x="944563" y="2476500"/>
            <a:ext cx="1587" cy="3509963"/>
          </a:xfrm>
          <a:prstGeom prst="line">
            <a:avLst/>
          </a:prstGeom>
          <a:noFill/>
          <a:ln w="5715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7061" name="Line 26"/>
          <p:cNvSpPr>
            <a:spLocks noChangeAspect="1" noChangeShapeType="1"/>
          </p:cNvSpPr>
          <p:nvPr/>
        </p:nvSpPr>
        <p:spPr bwMode="auto">
          <a:xfrm>
            <a:off x="939800" y="5953125"/>
            <a:ext cx="2579688" cy="0"/>
          </a:xfrm>
          <a:prstGeom prst="line">
            <a:avLst/>
          </a:prstGeom>
          <a:noFill/>
          <a:ln w="5715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7062" name="Line 27"/>
          <p:cNvSpPr>
            <a:spLocks noChangeAspect="1" noChangeShapeType="1"/>
          </p:cNvSpPr>
          <p:nvPr/>
        </p:nvSpPr>
        <p:spPr bwMode="auto">
          <a:xfrm>
            <a:off x="939800" y="2501900"/>
            <a:ext cx="312738" cy="0"/>
          </a:xfrm>
          <a:prstGeom prst="line">
            <a:avLst/>
          </a:prstGeom>
          <a:noFill/>
          <a:ln w="5715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7063" name="Line 28"/>
          <p:cNvSpPr>
            <a:spLocks noChangeAspect="1" noChangeShapeType="1"/>
          </p:cNvSpPr>
          <p:nvPr/>
        </p:nvSpPr>
        <p:spPr bwMode="auto">
          <a:xfrm>
            <a:off x="746125" y="1250950"/>
            <a:ext cx="1588" cy="4945063"/>
          </a:xfrm>
          <a:prstGeom prst="line">
            <a:avLst/>
          </a:prstGeom>
          <a:noFill/>
          <a:ln w="5715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7064" name="Line 29"/>
          <p:cNvSpPr>
            <a:spLocks noChangeAspect="1" noChangeShapeType="1"/>
          </p:cNvSpPr>
          <p:nvPr/>
        </p:nvSpPr>
        <p:spPr bwMode="auto">
          <a:xfrm>
            <a:off x="722313" y="6162675"/>
            <a:ext cx="2801937" cy="1588"/>
          </a:xfrm>
          <a:prstGeom prst="line">
            <a:avLst/>
          </a:prstGeom>
          <a:noFill/>
          <a:ln w="5715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7065" name="Line 30"/>
          <p:cNvSpPr>
            <a:spLocks noChangeAspect="1" noChangeShapeType="1"/>
          </p:cNvSpPr>
          <p:nvPr/>
        </p:nvSpPr>
        <p:spPr bwMode="auto">
          <a:xfrm>
            <a:off x="733425" y="1273175"/>
            <a:ext cx="1563688" cy="0"/>
          </a:xfrm>
          <a:prstGeom prst="line">
            <a:avLst/>
          </a:prstGeom>
          <a:noFill/>
          <a:ln w="5715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7066" name="Line 31"/>
          <p:cNvSpPr>
            <a:spLocks noChangeAspect="1" noChangeShapeType="1"/>
          </p:cNvSpPr>
          <p:nvPr/>
        </p:nvSpPr>
        <p:spPr bwMode="auto">
          <a:xfrm>
            <a:off x="6846888" y="1271588"/>
            <a:ext cx="1563687" cy="0"/>
          </a:xfrm>
          <a:prstGeom prst="line">
            <a:avLst/>
          </a:prstGeom>
          <a:noFill/>
          <a:ln w="5715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7067" name="Line 32"/>
          <p:cNvSpPr>
            <a:spLocks noChangeAspect="1" noChangeShapeType="1"/>
          </p:cNvSpPr>
          <p:nvPr/>
        </p:nvSpPr>
        <p:spPr bwMode="auto">
          <a:xfrm flipH="1">
            <a:off x="5622925" y="6161088"/>
            <a:ext cx="2782888" cy="1587"/>
          </a:xfrm>
          <a:prstGeom prst="line">
            <a:avLst/>
          </a:prstGeom>
          <a:noFill/>
          <a:ln w="5715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7068" name="Line 33"/>
          <p:cNvSpPr>
            <a:spLocks noChangeAspect="1" noChangeShapeType="1"/>
          </p:cNvSpPr>
          <p:nvPr/>
        </p:nvSpPr>
        <p:spPr bwMode="auto">
          <a:xfrm flipH="1">
            <a:off x="5624513" y="5954713"/>
            <a:ext cx="2587625" cy="0"/>
          </a:xfrm>
          <a:prstGeom prst="line">
            <a:avLst/>
          </a:prstGeom>
          <a:noFill/>
          <a:ln w="5715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7069" name="Line 34"/>
          <p:cNvSpPr>
            <a:spLocks noChangeAspect="1" noChangeShapeType="1"/>
          </p:cNvSpPr>
          <p:nvPr/>
        </p:nvSpPr>
        <p:spPr bwMode="auto">
          <a:xfrm flipH="1" flipV="1">
            <a:off x="5627688" y="5749925"/>
            <a:ext cx="1430337" cy="1588"/>
          </a:xfrm>
          <a:prstGeom prst="line">
            <a:avLst/>
          </a:prstGeom>
          <a:noFill/>
          <a:ln w="5715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7070" name="Line 35"/>
          <p:cNvSpPr>
            <a:spLocks noChangeAspect="1" noChangeShapeType="1"/>
          </p:cNvSpPr>
          <p:nvPr/>
        </p:nvSpPr>
        <p:spPr bwMode="auto">
          <a:xfrm>
            <a:off x="8191500" y="2478088"/>
            <a:ext cx="1588" cy="3509962"/>
          </a:xfrm>
          <a:prstGeom prst="line">
            <a:avLst/>
          </a:prstGeom>
          <a:noFill/>
          <a:ln w="5715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7071" name="Line 36"/>
          <p:cNvSpPr>
            <a:spLocks noChangeAspect="1" noChangeShapeType="1"/>
          </p:cNvSpPr>
          <p:nvPr/>
        </p:nvSpPr>
        <p:spPr bwMode="auto">
          <a:xfrm>
            <a:off x="7885113" y="2501900"/>
            <a:ext cx="314325" cy="0"/>
          </a:xfrm>
          <a:prstGeom prst="line">
            <a:avLst/>
          </a:prstGeom>
          <a:noFill/>
          <a:ln w="5715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7072" name="Line 37"/>
          <p:cNvSpPr>
            <a:spLocks noChangeAspect="1" noChangeShapeType="1"/>
          </p:cNvSpPr>
          <p:nvPr/>
        </p:nvSpPr>
        <p:spPr bwMode="auto">
          <a:xfrm>
            <a:off x="7029450" y="4375150"/>
            <a:ext cx="1588" cy="1409700"/>
          </a:xfrm>
          <a:prstGeom prst="line">
            <a:avLst/>
          </a:prstGeom>
          <a:noFill/>
          <a:ln w="5715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7073" name="Line 39"/>
          <p:cNvSpPr>
            <a:spLocks noChangeAspect="1" noChangeShapeType="1"/>
          </p:cNvSpPr>
          <p:nvPr/>
        </p:nvSpPr>
        <p:spPr bwMode="auto">
          <a:xfrm>
            <a:off x="2092325" y="4344988"/>
            <a:ext cx="0" cy="1435100"/>
          </a:xfrm>
          <a:prstGeom prst="line">
            <a:avLst/>
          </a:prstGeom>
          <a:noFill/>
          <a:ln w="5715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7074" name="Line 40"/>
          <p:cNvSpPr>
            <a:spLocks noChangeShapeType="1"/>
          </p:cNvSpPr>
          <p:nvPr/>
        </p:nvSpPr>
        <p:spPr bwMode="auto">
          <a:xfrm>
            <a:off x="8394700" y="1244600"/>
            <a:ext cx="0" cy="4945063"/>
          </a:xfrm>
          <a:prstGeom prst="line">
            <a:avLst/>
          </a:prstGeom>
          <a:noFill/>
          <a:ln w="5715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7075" name="Line 41"/>
          <p:cNvSpPr>
            <a:spLocks noChangeAspect="1" noChangeShapeType="1"/>
          </p:cNvSpPr>
          <p:nvPr/>
        </p:nvSpPr>
        <p:spPr bwMode="auto">
          <a:xfrm>
            <a:off x="4772025" y="5259388"/>
            <a:ext cx="0" cy="381000"/>
          </a:xfrm>
          <a:prstGeom prst="line">
            <a:avLst/>
          </a:prstGeom>
          <a:noFill/>
          <a:ln w="57150">
            <a:solidFill>
              <a:schemeClr val="accent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7076" name="Line 42"/>
          <p:cNvSpPr>
            <a:spLocks noChangeAspect="1" noChangeShapeType="1"/>
          </p:cNvSpPr>
          <p:nvPr/>
        </p:nvSpPr>
        <p:spPr bwMode="auto">
          <a:xfrm flipV="1">
            <a:off x="5219700" y="5187950"/>
            <a:ext cx="0" cy="471488"/>
          </a:xfrm>
          <a:prstGeom prst="line">
            <a:avLst/>
          </a:prstGeom>
          <a:noFill/>
          <a:ln w="5715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7077" name="Line 43"/>
          <p:cNvSpPr>
            <a:spLocks noChangeAspect="1" noChangeShapeType="1"/>
          </p:cNvSpPr>
          <p:nvPr/>
        </p:nvSpPr>
        <p:spPr bwMode="auto">
          <a:xfrm flipV="1">
            <a:off x="3892550" y="5192713"/>
            <a:ext cx="0" cy="471487"/>
          </a:xfrm>
          <a:prstGeom prst="line">
            <a:avLst/>
          </a:prstGeom>
          <a:noFill/>
          <a:ln w="5715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22955241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Oval 14"/>
          <p:cNvSpPr>
            <a:spLocks noChangeAspect="1" noChangeArrowheads="1"/>
          </p:cNvSpPr>
          <p:nvPr/>
        </p:nvSpPr>
        <p:spPr bwMode="auto">
          <a:xfrm>
            <a:off x="3141663" y="3746500"/>
            <a:ext cx="2808287" cy="1512888"/>
          </a:xfrm>
          <a:prstGeom prst="ellipse">
            <a:avLst/>
          </a:prstGeom>
          <a:noFill/>
          <a:ln w="57150">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endParaRPr lang="en-US" altLang="en-US" sz="2400">
              <a:latin typeface="Times New Roman" panose="02020603050405020304" pitchFamily="18" charset="0"/>
            </a:endParaRPr>
          </a:p>
        </p:txBody>
      </p:sp>
      <p:sp>
        <p:nvSpPr>
          <p:cNvPr id="89091" name="Text Box 15"/>
          <p:cNvSpPr txBox="1">
            <a:spLocks noChangeAspect="1" noChangeArrowheads="1"/>
          </p:cNvSpPr>
          <p:nvPr/>
        </p:nvSpPr>
        <p:spPr bwMode="auto">
          <a:xfrm>
            <a:off x="3179763" y="3838575"/>
            <a:ext cx="2687637" cy="1298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nSpc>
                <a:spcPct val="80000"/>
              </a:lnSpc>
              <a:spcBef>
                <a:spcPct val="0"/>
              </a:spcBef>
              <a:buFontTx/>
              <a:buNone/>
            </a:pPr>
            <a:r>
              <a:rPr lang="en-US" altLang="en-US" sz="1600" b="1">
                <a:solidFill>
                  <a:srgbClr val="FFFF00"/>
                </a:solidFill>
                <a:latin typeface="Arial Narrow" panose="020B0606020202030204" pitchFamily="34" charset="0"/>
              </a:rPr>
              <a:t>               </a:t>
            </a:r>
            <a:r>
              <a:rPr lang="en-US" altLang="en-US" sz="1900" b="1">
                <a:solidFill>
                  <a:srgbClr val="FFFF00"/>
                </a:solidFill>
                <a:latin typeface="Arial Narrow" panose="020B0606020202030204" pitchFamily="34" charset="0"/>
              </a:rPr>
              <a:t>Behavioral,</a:t>
            </a:r>
          </a:p>
          <a:p>
            <a:pPr>
              <a:lnSpc>
                <a:spcPct val="80000"/>
              </a:lnSpc>
              <a:spcBef>
                <a:spcPct val="0"/>
              </a:spcBef>
              <a:buFontTx/>
              <a:buNone/>
            </a:pPr>
            <a:r>
              <a:rPr lang="en-US" altLang="en-US" sz="1900" b="1">
                <a:solidFill>
                  <a:srgbClr val="FFFF00"/>
                </a:solidFill>
                <a:latin typeface="Arial Narrow" panose="020B0606020202030204" pitchFamily="34" charset="0"/>
              </a:rPr>
              <a:t>      Psychophysiological,</a:t>
            </a:r>
          </a:p>
          <a:p>
            <a:pPr>
              <a:lnSpc>
                <a:spcPct val="80000"/>
              </a:lnSpc>
              <a:spcBef>
                <a:spcPct val="0"/>
              </a:spcBef>
              <a:buFontTx/>
              <a:buNone/>
            </a:pPr>
            <a:r>
              <a:rPr lang="en-US" altLang="en-US" sz="1900" b="1">
                <a:solidFill>
                  <a:srgbClr val="FFFF00"/>
                </a:solidFill>
                <a:latin typeface="Arial Narrow" panose="020B0606020202030204" pitchFamily="34" charset="0"/>
              </a:rPr>
              <a:t>  and Conditioning Factors</a:t>
            </a:r>
          </a:p>
          <a:p>
            <a:pPr>
              <a:lnSpc>
                <a:spcPct val="80000"/>
              </a:lnSpc>
              <a:spcBef>
                <a:spcPct val="0"/>
              </a:spcBef>
              <a:buFontTx/>
              <a:buNone/>
            </a:pPr>
            <a:r>
              <a:rPr lang="en-US" altLang="en-US" sz="1800" b="1">
                <a:solidFill>
                  <a:srgbClr val="FFFF00"/>
                </a:solidFill>
                <a:latin typeface="Arial Narrow" panose="020B0606020202030204" pitchFamily="34" charset="0"/>
              </a:rPr>
              <a:t>          </a:t>
            </a:r>
            <a:r>
              <a:rPr lang="en-US" altLang="en-US" sz="1200" b="1">
                <a:solidFill>
                  <a:srgbClr val="FFFF00"/>
                </a:solidFill>
                <a:latin typeface="Arial Narrow" panose="020B0606020202030204" pitchFamily="34" charset="0"/>
              </a:rPr>
              <a:t>• Fear, frustration with insomnia</a:t>
            </a:r>
          </a:p>
          <a:p>
            <a:pPr>
              <a:lnSpc>
                <a:spcPct val="80000"/>
              </a:lnSpc>
              <a:spcBef>
                <a:spcPct val="0"/>
              </a:spcBef>
              <a:buFontTx/>
              <a:buNone/>
            </a:pPr>
            <a:r>
              <a:rPr lang="en-US" altLang="en-US" sz="1200" b="1">
                <a:solidFill>
                  <a:srgbClr val="FFFF00"/>
                </a:solidFill>
                <a:latin typeface="Arial Narrow" panose="020B0606020202030204" pitchFamily="34" charset="0"/>
              </a:rPr>
              <a:t>               • Sleep-incompatible behaviors</a:t>
            </a:r>
          </a:p>
          <a:p>
            <a:pPr>
              <a:lnSpc>
                <a:spcPct val="80000"/>
              </a:lnSpc>
              <a:spcBef>
                <a:spcPct val="0"/>
              </a:spcBef>
              <a:buFontTx/>
              <a:buNone/>
            </a:pPr>
            <a:r>
              <a:rPr lang="en-US" altLang="en-US" sz="1200" b="1">
                <a:solidFill>
                  <a:srgbClr val="FFFF00"/>
                </a:solidFill>
                <a:latin typeface="Arial Narrow" panose="020B0606020202030204" pitchFamily="34" charset="0"/>
              </a:rPr>
              <a:t>               • Increased arousal</a:t>
            </a:r>
          </a:p>
        </p:txBody>
      </p:sp>
      <p:sp>
        <p:nvSpPr>
          <p:cNvPr id="89092" name="Rectangle 16"/>
          <p:cNvSpPr>
            <a:spLocks noChangeAspect="1" noChangeArrowheads="1"/>
          </p:cNvSpPr>
          <p:nvPr/>
        </p:nvSpPr>
        <p:spPr bwMode="auto">
          <a:xfrm>
            <a:off x="3530600" y="5668963"/>
            <a:ext cx="2081213" cy="585787"/>
          </a:xfrm>
          <a:prstGeom prst="rect">
            <a:avLst/>
          </a:prstGeom>
          <a:noFill/>
          <a:ln w="57150">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endParaRPr lang="en-US" altLang="en-US" sz="2400">
              <a:latin typeface="Times New Roman" panose="02020603050405020304" pitchFamily="18" charset="0"/>
            </a:endParaRPr>
          </a:p>
        </p:txBody>
      </p:sp>
      <p:sp>
        <p:nvSpPr>
          <p:cNvPr id="89093" name="Text Box 17"/>
          <p:cNvSpPr txBox="1">
            <a:spLocks noChangeAspect="1" noChangeArrowheads="1"/>
          </p:cNvSpPr>
          <p:nvPr/>
        </p:nvSpPr>
        <p:spPr bwMode="auto">
          <a:xfrm>
            <a:off x="3783013" y="5746750"/>
            <a:ext cx="1581150"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gn="ctr">
              <a:spcBef>
                <a:spcPct val="0"/>
              </a:spcBef>
              <a:buFontTx/>
              <a:buNone/>
            </a:pPr>
            <a:r>
              <a:rPr lang="en-US" altLang="en-US" sz="2200" b="1">
                <a:solidFill>
                  <a:srgbClr val="FFFF00"/>
                </a:solidFill>
                <a:latin typeface="Arial" panose="020B0604020202020204" pitchFamily="34" charset="0"/>
              </a:rPr>
              <a:t>INSOMNIA</a:t>
            </a:r>
          </a:p>
        </p:txBody>
      </p:sp>
      <p:sp>
        <p:nvSpPr>
          <p:cNvPr id="89094" name="Line 18"/>
          <p:cNvSpPr>
            <a:spLocks noChangeAspect="1" noChangeShapeType="1"/>
          </p:cNvSpPr>
          <p:nvPr/>
        </p:nvSpPr>
        <p:spPr bwMode="auto">
          <a:xfrm>
            <a:off x="4319588" y="5259388"/>
            <a:ext cx="0" cy="381000"/>
          </a:xfrm>
          <a:prstGeom prst="line">
            <a:avLst/>
          </a:prstGeom>
          <a:noFill/>
          <a:ln w="5715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095" name="Line 35"/>
          <p:cNvSpPr>
            <a:spLocks noChangeAspect="1" noChangeShapeType="1"/>
          </p:cNvSpPr>
          <p:nvPr/>
        </p:nvSpPr>
        <p:spPr bwMode="auto">
          <a:xfrm>
            <a:off x="4772025" y="5259388"/>
            <a:ext cx="0" cy="381000"/>
          </a:xfrm>
          <a:prstGeom prst="line">
            <a:avLst/>
          </a:prstGeom>
          <a:noFill/>
          <a:ln w="5715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096" name="Line 36"/>
          <p:cNvSpPr>
            <a:spLocks noChangeAspect="1" noChangeShapeType="1"/>
          </p:cNvSpPr>
          <p:nvPr/>
        </p:nvSpPr>
        <p:spPr bwMode="auto">
          <a:xfrm flipV="1">
            <a:off x="5219700" y="5187950"/>
            <a:ext cx="0" cy="471488"/>
          </a:xfrm>
          <a:prstGeom prst="line">
            <a:avLst/>
          </a:prstGeom>
          <a:noFill/>
          <a:ln w="5715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097" name="Line 37"/>
          <p:cNvSpPr>
            <a:spLocks noChangeAspect="1" noChangeShapeType="1"/>
          </p:cNvSpPr>
          <p:nvPr/>
        </p:nvSpPr>
        <p:spPr bwMode="auto">
          <a:xfrm flipV="1">
            <a:off x="3892550" y="5192713"/>
            <a:ext cx="0" cy="471487"/>
          </a:xfrm>
          <a:prstGeom prst="line">
            <a:avLst/>
          </a:prstGeom>
          <a:noFill/>
          <a:ln w="5715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ChangeArrowheads="1"/>
          </p:cNvSpPr>
          <p:nvPr/>
        </p:nvSpPr>
        <p:spPr bwMode="auto">
          <a:xfrm>
            <a:off x="685800" y="685800"/>
            <a:ext cx="77724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gn="ctr" eaLnBrk="1" hangingPunct="1">
              <a:spcBef>
                <a:spcPct val="0"/>
              </a:spcBef>
              <a:buFontTx/>
              <a:buNone/>
            </a:pPr>
            <a:r>
              <a:rPr lang="en-US" altLang="en-US" b="1">
                <a:solidFill>
                  <a:srgbClr val="FFFF00"/>
                </a:solidFill>
                <a:latin typeface="Arial" panose="020B0604020202020204" pitchFamily="34" charset="0"/>
              </a:rPr>
              <a:t>Insomnia Treatment</a:t>
            </a:r>
          </a:p>
        </p:txBody>
      </p:sp>
      <p:sp>
        <p:nvSpPr>
          <p:cNvPr id="95235" name="Rectangle 3"/>
          <p:cNvSpPr>
            <a:spLocks noChangeArrowheads="1"/>
          </p:cNvSpPr>
          <p:nvPr/>
        </p:nvSpPr>
        <p:spPr bwMode="auto">
          <a:xfrm>
            <a:off x="1231900" y="2235200"/>
            <a:ext cx="7772400" cy="305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342900" indent="-342900">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lvl="1" eaLnBrk="1" hangingPunct="1">
              <a:lnSpc>
                <a:spcPct val="120000"/>
              </a:lnSpc>
              <a:buFontTx/>
              <a:buChar char="•"/>
            </a:pPr>
            <a:r>
              <a:rPr lang="en-US" altLang="en-US" sz="2200" dirty="0">
                <a:solidFill>
                  <a:schemeClr val="tx1">
                    <a:lumMod val="40000"/>
                    <a:lumOff val="60000"/>
                  </a:schemeClr>
                </a:solidFill>
                <a:latin typeface="Arial" panose="020B0604020202020204" pitchFamily="34" charset="0"/>
              </a:rPr>
              <a:t>Treat underlying cause (secondary insomnia)</a:t>
            </a:r>
          </a:p>
          <a:p>
            <a:pPr lvl="2" eaLnBrk="1" hangingPunct="1">
              <a:lnSpc>
                <a:spcPct val="120000"/>
              </a:lnSpc>
            </a:pPr>
            <a:r>
              <a:rPr lang="en-US" altLang="en-US" sz="2200" dirty="0">
                <a:solidFill>
                  <a:schemeClr val="tx1">
                    <a:lumMod val="40000"/>
                    <a:lumOff val="60000"/>
                  </a:schemeClr>
                </a:solidFill>
                <a:latin typeface="Arial" panose="020B0604020202020204" pitchFamily="34" charset="0"/>
              </a:rPr>
              <a:t>Pain, depression, anxiety, sleep disordered breathing, restless legs syndrome</a:t>
            </a:r>
          </a:p>
          <a:p>
            <a:pPr lvl="1" eaLnBrk="1" hangingPunct="1">
              <a:lnSpc>
                <a:spcPct val="120000"/>
              </a:lnSpc>
              <a:buFontTx/>
              <a:buChar char="•"/>
            </a:pPr>
            <a:r>
              <a:rPr lang="en-US" altLang="en-US" sz="2200" dirty="0">
                <a:solidFill>
                  <a:schemeClr val="tx1">
                    <a:lumMod val="40000"/>
                    <a:lumOff val="60000"/>
                  </a:schemeClr>
                </a:solidFill>
                <a:latin typeface="Arial" panose="020B0604020202020204" pitchFamily="34" charset="0"/>
              </a:rPr>
              <a:t>Pharmacological Treatments</a:t>
            </a:r>
          </a:p>
          <a:p>
            <a:pPr lvl="1" eaLnBrk="1" hangingPunct="1">
              <a:lnSpc>
                <a:spcPct val="120000"/>
              </a:lnSpc>
              <a:buFontTx/>
              <a:buChar char="•"/>
            </a:pPr>
            <a:r>
              <a:rPr lang="en-US" altLang="en-US" sz="2200" dirty="0">
                <a:solidFill>
                  <a:schemeClr val="tx1">
                    <a:lumMod val="40000"/>
                    <a:lumOff val="60000"/>
                  </a:schemeClr>
                </a:solidFill>
                <a:latin typeface="Arial" panose="020B0604020202020204" pitchFamily="34" charset="0"/>
              </a:rPr>
              <a:t>Behavioral Treatments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ChangeArrowheads="1"/>
          </p:cNvSpPr>
          <p:nvPr/>
        </p:nvSpPr>
        <p:spPr bwMode="auto">
          <a:xfrm>
            <a:off x="685800" y="635000"/>
            <a:ext cx="77724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gn="ctr" eaLnBrk="1" hangingPunct="1">
              <a:spcBef>
                <a:spcPct val="0"/>
              </a:spcBef>
              <a:buFontTx/>
              <a:buNone/>
            </a:pPr>
            <a:r>
              <a:rPr lang="en-US" altLang="en-US" b="1">
                <a:solidFill>
                  <a:srgbClr val="FFFF00"/>
                </a:solidFill>
                <a:latin typeface="Arial" panose="020B0604020202020204" pitchFamily="34" charset="0"/>
              </a:rPr>
              <a:t>Behavioral Treatments for Insomnia</a:t>
            </a:r>
          </a:p>
        </p:txBody>
      </p:sp>
      <p:sp>
        <p:nvSpPr>
          <p:cNvPr id="99331" name="Rectangle 3"/>
          <p:cNvSpPr>
            <a:spLocks noChangeArrowheads="1"/>
          </p:cNvSpPr>
          <p:nvPr/>
        </p:nvSpPr>
        <p:spPr bwMode="auto">
          <a:xfrm>
            <a:off x="609600" y="1987550"/>
            <a:ext cx="8258175" cy="409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lnSpc>
                <a:spcPct val="90000"/>
              </a:lnSpc>
              <a:spcBef>
                <a:spcPct val="45000"/>
              </a:spcBef>
              <a:spcAft>
                <a:spcPct val="15000"/>
              </a:spcAft>
              <a:buFontTx/>
              <a:buNone/>
            </a:pPr>
            <a:r>
              <a:rPr lang="en-US" altLang="en-US" sz="2200" b="1" i="1" dirty="0">
                <a:solidFill>
                  <a:schemeClr val="tx1">
                    <a:lumMod val="40000"/>
                    <a:lumOff val="60000"/>
                  </a:schemeClr>
                </a:solidFill>
                <a:latin typeface="Arial" panose="020B0604020202020204" pitchFamily="34" charset="0"/>
              </a:rPr>
              <a:t>Sleep Hygiene</a:t>
            </a:r>
            <a:r>
              <a:rPr lang="en-US" altLang="en-US" sz="2200" dirty="0">
                <a:solidFill>
                  <a:schemeClr val="tx1">
                    <a:lumMod val="40000"/>
                    <a:lumOff val="60000"/>
                  </a:schemeClr>
                </a:solidFill>
                <a:latin typeface="Arial" panose="020B0604020202020204" pitchFamily="34" charset="0"/>
              </a:rPr>
              <a:t>	General sleep-specific recommendations 			for facilitating sleep</a:t>
            </a:r>
          </a:p>
          <a:p>
            <a:pPr eaLnBrk="1" hangingPunct="1">
              <a:lnSpc>
                <a:spcPct val="90000"/>
              </a:lnSpc>
              <a:spcBef>
                <a:spcPct val="45000"/>
              </a:spcBef>
              <a:spcAft>
                <a:spcPct val="15000"/>
              </a:spcAft>
              <a:buFontTx/>
              <a:buNone/>
            </a:pPr>
            <a:r>
              <a:rPr lang="en-US" altLang="en-US" sz="2200" b="1" i="1" dirty="0">
                <a:solidFill>
                  <a:schemeClr val="tx1">
                    <a:lumMod val="40000"/>
                    <a:lumOff val="60000"/>
                  </a:schemeClr>
                </a:solidFill>
                <a:latin typeface="Arial" panose="020B0604020202020204" pitchFamily="34" charset="0"/>
              </a:rPr>
              <a:t>Stimulus control</a:t>
            </a:r>
            <a:r>
              <a:rPr lang="en-US" altLang="en-US" sz="2200" dirty="0">
                <a:solidFill>
                  <a:schemeClr val="tx1">
                    <a:lumMod val="40000"/>
                    <a:lumOff val="60000"/>
                  </a:schemeClr>
                </a:solidFill>
                <a:latin typeface="Arial" panose="020B0604020202020204" pitchFamily="34" charset="0"/>
              </a:rPr>
              <a:t>	Association/Reassociation of the 				bed/bedroom solely for sleep or sex</a:t>
            </a:r>
          </a:p>
          <a:p>
            <a:pPr eaLnBrk="1" hangingPunct="1">
              <a:lnSpc>
                <a:spcPct val="90000"/>
              </a:lnSpc>
              <a:buFontTx/>
              <a:buNone/>
            </a:pPr>
            <a:r>
              <a:rPr lang="en-US" altLang="en-US" sz="2200" b="1" i="1" dirty="0">
                <a:solidFill>
                  <a:schemeClr val="tx1">
                    <a:lumMod val="40000"/>
                    <a:lumOff val="60000"/>
                  </a:schemeClr>
                </a:solidFill>
                <a:latin typeface="Arial" panose="020B0604020202020204" pitchFamily="34" charset="0"/>
              </a:rPr>
              <a:t>Cognitive therapy</a:t>
            </a:r>
            <a:r>
              <a:rPr lang="en-US" altLang="en-US" sz="2200" dirty="0">
                <a:solidFill>
                  <a:schemeClr val="tx1">
                    <a:lumMod val="40000"/>
                    <a:lumOff val="60000"/>
                  </a:schemeClr>
                </a:solidFill>
                <a:latin typeface="Arial" panose="020B0604020202020204" pitchFamily="34" charset="0"/>
              </a:rPr>
              <a:t>	Challenge dysfunctional beliefs and				misperceptions about sleep and insomnia</a:t>
            </a:r>
          </a:p>
          <a:p>
            <a:pPr eaLnBrk="1" hangingPunct="1">
              <a:lnSpc>
                <a:spcPct val="90000"/>
              </a:lnSpc>
              <a:spcBef>
                <a:spcPct val="45000"/>
              </a:spcBef>
              <a:spcAft>
                <a:spcPct val="15000"/>
              </a:spcAft>
              <a:buFontTx/>
              <a:buNone/>
            </a:pPr>
            <a:r>
              <a:rPr lang="en-US" altLang="en-US" sz="2200" b="1" i="1" dirty="0">
                <a:solidFill>
                  <a:schemeClr val="tx1">
                    <a:lumMod val="40000"/>
                    <a:lumOff val="60000"/>
                  </a:schemeClr>
                </a:solidFill>
                <a:latin typeface="Arial" panose="020B0604020202020204" pitchFamily="34" charset="0"/>
              </a:rPr>
              <a:t>Sleep restriction</a:t>
            </a:r>
            <a:r>
              <a:rPr lang="en-US" altLang="en-US" sz="2200" dirty="0">
                <a:solidFill>
                  <a:schemeClr val="tx1">
                    <a:lumMod val="40000"/>
                    <a:lumOff val="60000"/>
                  </a:schemeClr>
                </a:solidFill>
                <a:latin typeface="Arial" panose="020B0604020202020204" pitchFamily="34" charset="0"/>
              </a:rPr>
              <a:t>	Improve sleep continuity by limiting</a:t>
            </a:r>
            <a:br>
              <a:rPr lang="en-US" altLang="en-US" sz="2200" dirty="0">
                <a:solidFill>
                  <a:schemeClr val="tx1">
                    <a:lumMod val="40000"/>
                    <a:lumOff val="60000"/>
                  </a:schemeClr>
                </a:solidFill>
                <a:latin typeface="Arial" panose="020B0604020202020204" pitchFamily="34" charset="0"/>
              </a:rPr>
            </a:br>
            <a:r>
              <a:rPr lang="en-US" altLang="en-US" sz="2200" dirty="0">
                <a:solidFill>
                  <a:schemeClr val="tx1">
                    <a:lumMod val="40000"/>
                    <a:lumOff val="60000"/>
                  </a:schemeClr>
                </a:solidFill>
                <a:latin typeface="Arial" panose="020B0604020202020204" pitchFamily="34" charset="0"/>
              </a:rPr>
              <a:t>			time spent in bed</a:t>
            </a:r>
          </a:p>
          <a:p>
            <a:pPr eaLnBrk="1" hangingPunct="1">
              <a:lnSpc>
                <a:spcPct val="90000"/>
              </a:lnSpc>
              <a:spcBef>
                <a:spcPct val="45000"/>
              </a:spcBef>
              <a:spcAft>
                <a:spcPct val="15000"/>
              </a:spcAft>
              <a:buFontTx/>
              <a:buNone/>
            </a:pPr>
            <a:r>
              <a:rPr lang="en-US" altLang="en-US" sz="2200" b="1" i="1" dirty="0">
                <a:solidFill>
                  <a:schemeClr val="tx1">
                    <a:lumMod val="40000"/>
                    <a:lumOff val="60000"/>
                  </a:schemeClr>
                </a:solidFill>
                <a:latin typeface="Arial" panose="020B0604020202020204" pitchFamily="34" charset="0"/>
              </a:rPr>
              <a:t>Relaxation training</a:t>
            </a:r>
            <a:r>
              <a:rPr lang="en-US" altLang="en-US" sz="2200" dirty="0">
                <a:solidFill>
                  <a:schemeClr val="tx1">
                    <a:lumMod val="40000"/>
                    <a:lumOff val="60000"/>
                  </a:schemeClr>
                </a:solidFill>
                <a:latin typeface="Arial" panose="020B0604020202020204" pitchFamily="34" charset="0"/>
              </a:rPr>
              <a:t>	Relaxation treatments employing cognitive 			and/or </a:t>
            </a:r>
            <a:r>
              <a:rPr lang="en-US" altLang="en-US" sz="2200" dirty="0" err="1">
                <a:solidFill>
                  <a:schemeClr val="tx1">
                    <a:lumMod val="40000"/>
                    <a:lumOff val="60000"/>
                  </a:schemeClr>
                </a:solidFill>
                <a:latin typeface="Arial" panose="020B0604020202020204" pitchFamily="34" charset="0"/>
              </a:rPr>
              <a:t>somative</a:t>
            </a:r>
            <a:r>
              <a:rPr lang="en-US" altLang="en-US" sz="2200" dirty="0">
                <a:solidFill>
                  <a:schemeClr val="tx1">
                    <a:lumMod val="40000"/>
                    <a:lumOff val="60000"/>
                  </a:schemeClr>
                </a:solidFill>
                <a:latin typeface="Arial" panose="020B0604020202020204" pitchFamily="34" charset="0"/>
              </a:rPr>
              <a:t> techniques to reduce 			tension and arousal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055DF160-5B49-48E3-802F-54BEC9387928}"/>
              </a:ext>
            </a:extLst>
          </p:cNvPr>
          <p:cNvSpPr txBox="1"/>
          <p:nvPr/>
        </p:nvSpPr>
        <p:spPr>
          <a:xfrm>
            <a:off x="878310" y="4118162"/>
            <a:ext cx="7387106" cy="1938992"/>
          </a:xfrm>
          <a:prstGeom prst="rect">
            <a:avLst/>
          </a:prstGeom>
          <a:noFill/>
        </p:spPr>
        <p:txBody>
          <a:bodyPr wrap="square">
            <a:spAutoFit/>
          </a:bodyPr>
          <a:lstStyle/>
          <a:p>
            <a:r>
              <a:rPr lang="en-US" dirty="0">
                <a:solidFill>
                  <a:schemeClr val="accent4">
                    <a:lumMod val="40000"/>
                    <a:lumOff val="60000"/>
                  </a:schemeClr>
                </a:solidFill>
                <a:latin typeface="Arial" panose="020B0604020202020204" pitchFamily="34" charset="0"/>
                <a:cs typeface="Arial" panose="020B0604020202020204" pitchFamily="34" charset="0"/>
              </a:rPr>
              <a:t>“There have been decades of research studying behavioral and psychological treatments for insomnia disorder in adults, and several recent international guidelines have recommended CBT-I as ﬁrst-line therapy for patients with insomnia.”</a:t>
            </a:r>
          </a:p>
        </p:txBody>
      </p:sp>
      <p:pic>
        <p:nvPicPr>
          <p:cNvPr id="13" name="Picture 12">
            <a:extLst>
              <a:ext uri="{FF2B5EF4-FFF2-40B4-BE49-F238E27FC236}">
                <a16:creationId xmlns:a16="http://schemas.microsoft.com/office/drawing/2014/main" id="{4280B40C-B1CF-4A6C-A024-E5B97EDD51DD}"/>
              </a:ext>
            </a:extLst>
          </p:cNvPr>
          <p:cNvPicPr>
            <a:picLocks noChangeAspect="1"/>
          </p:cNvPicPr>
          <p:nvPr/>
        </p:nvPicPr>
        <p:blipFill>
          <a:blip r:embed="rId2"/>
          <a:stretch>
            <a:fillRect/>
          </a:stretch>
        </p:blipFill>
        <p:spPr>
          <a:xfrm>
            <a:off x="368842" y="3326458"/>
            <a:ext cx="8406042" cy="337485"/>
          </a:xfrm>
          <a:prstGeom prst="rect">
            <a:avLst/>
          </a:prstGeom>
        </p:spPr>
      </p:pic>
      <p:pic>
        <p:nvPicPr>
          <p:cNvPr id="17" name="Picture 16">
            <a:extLst>
              <a:ext uri="{FF2B5EF4-FFF2-40B4-BE49-F238E27FC236}">
                <a16:creationId xmlns:a16="http://schemas.microsoft.com/office/drawing/2014/main" id="{A955826E-C450-48B1-B8AC-A0653E1EE979}"/>
              </a:ext>
            </a:extLst>
          </p:cNvPr>
          <p:cNvPicPr>
            <a:picLocks noChangeAspect="1"/>
          </p:cNvPicPr>
          <p:nvPr/>
        </p:nvPicPr>
        <p:blipFill>
          <a:blip r:embed="rId3"/>
          <a:stretch>
            <a:fillRect/>
          </a:stretch>
        </p:blipFill>
        <p:spPr>
          <a:xfrm>
            <a:off x="368842" y="393447"/>
            <a:ext cx="8406042" cy="2933012"/>
          </a:xfrm>
          <a:prstGeom prst="rect">
            <a:avLst/>
          </a:prstGeom>
        </p:spPr>
      </p:pic>
    </p:spTree>
    <p:extLst>
      <p:ext uri="{BB962C8B-B14F-4D97-AF65-F5344CB8AC3E}">
        <p14:creationId xmlns:p14="http://schemas.microsoft.com/office/powerpoint/2010/main" val="40374100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2"/>
          <p:cNvSpPr txBox="1">
            <a:spLocks noChangeArrowheads="1"/>
          </p:cNvSpPr>
          <p:nvPr/>
        </p:nvSpPr>
        <p:spPr bwMode="auto">
          <a:xfrm>
            <a:off x="964406" y="2823609"/>
            <a:ext cx="721518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spcBef>
                <a:spcPct val="20000"/>
              </a:spcBef>
              <a:buChar char="•"/>
              <a:defRPr sz="3200">
                <a:solidFill>
                  <a:schemeClr val="tx1"/>
                </a:solidFill>
                <a:latin typeface="Lucida Bright" panose="02040602050505020304" pitchFamily="18" charset="0"/>
              </a:defRPr>
            </a:lvl1pPr>
            <a:lvl2pPr marL="742950" indent="-285750" defTabSz="912813">
              <a:spcBef>
                <a:spcPct val="20000"/>
              </a:spcBef>
              <a:buChar char="–"/>
              <a:defRPr sz="2800">
                <a:solidFill>
                  <a:schemeClr val="tx1"/>
                </a:solidFill>
                <a:latin typeface="Lucida Bright" panose="02040602050505020304" pitchFamily="18" charset="0"/>
              </a:defRPr>
            </a:lvl2pPr>
            <a:lvl3pPr marL="1143000" indent="-228600" defTabSz="912813">
              <a:spcBef>
                <a:spcPct val="20000"/>
              </a:spcBef>
              <a:buChar char="•"/>
              <a:defRPr sz="2400">
                <a:solidFill>
                  <a:schemeClr val="tx1"/>
                </a:solidFill>
                <a:latin typeface="Lucida Bright" panose="02040602050505020304" pitchFamily="18" charset="0"/>
              </a:defRPr>
            </a:lvl3pPr>
            <a:lvl4pPr marL="1600200" indent="-228600" defTabSz="912813">
              <a:spcBef>
                <a:spcPct val="20000"/>
              </a:spcBef>
              <a:buChar char="–"/>
              <a:defRPr sz="2000">
                <a:solidFill>
                  <a:schemeClr val="tx1"/>
                </a:solidFill>
                <a:latin typeface="Lucida Bright" panose="02040602050505020304" pitchFamily="18" charset="0"/>
              </a:defRPr>
            </a:lvl4pPr>
            <a:lvl5pPr marL="2057400" indent="-228600" defTabSz="912813">
              <a:spcBef>
                <a:spcPct val="20000"/>
              </a:spcBef>
              <a:buChar char="»"/>
              <a:defRPr sz="2000">
                <a:solidFill>
                  <a:schemeClr val="tx1"/>
                </a:solidFill>
                <a:latin typeface="Lucida Bright" panose="02040602050505020304" pitchFamily="18" charset="0"/>
              </a:defRPr>
            </a:lvl5pPr>
            <a:lvl6pPr marL="25146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gn="ctr" eaLnBrk="1" hangingPunct="1">
              <a:spcBef>
                <a:spcPct val="0"/>
              </a:spcBef>
              <a:buFontTx/>
              <a:buNone/>
            </a:pPr>
            <a:r>
              <a:rPr lang="en-US" altLang="en-US" sz="5400" dirty="0">
                <a:solidFill>
                  <a:srgbClr val="FFFF00"/>
                </a:solidFill>
                <a:latin typeface="Arial" panose="020B0604020202020204" pitchFamily="34" charset="0"/>
              </a:rPr>
              <a:t>Yoga for Sleep</a:t>
            </a:r>
          </a:p>
        </p:txBody>
      </p:sp>
    </p:spTree>
    <p:extLst>
      <p:ext uri="{BB962C8B-B14F-4D97-AF65-F5344CB8AC3E}">
        <p14:creationId xmlns:p14="http://schemas.microsoft.com/office/powerpoint/2010/main" val="17796684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481013" y="542925"/>
            <a:ext cx="64770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912813">
              <a:spcBef>
                <a:spcPct val="20000"/>
              </a:spcBef>
              <a:buChar char="•"/>
              <a:defRPr sz="3200">
                <a:solidFill>
                  <a:schemeClr val="tx1"/>
                </a:solidFill>
                <a:latin typeface="Lucida Bright" panose="02040602050505020304" pitchFamily="18" charset="0"/>
              </a:defRPr>
            </a:lvl1pPr>
            <a:lvl2pPr marL="742950" indent="-285750" defTabSz="912813">
              <a:spcBef>
                <a:spcPct val="20000"/>
              </a:spcBef>
              <a:buChar char="–"/>
              <a:defRPr sz="2800">
                <a:solidFill>
                  <a:schemeClr val="tx1"/>
                </a:solidFill>
                <a:latin typeface="Lucida Bright" panose="02040602050505020304" pitchFamily="18" charset="0"/>
              </a:defRPr>
            </a:lvl2pPr>
            <a:lvl3pPr marL="1143000" indent="-228600" defTabSz="912813">
              <a:spcBef>
                <a:spcPct val="20000"/>
              </a:spcBef>
              <a:buChar char="•"/>
              <a:defRPr sz="2400">
                <a:solidFill>
                  <a:schemeClr val="tx1"/>
                </a:solidFill>
                <a:latin typeface="Lucida Bright" panose="02040602050505020304" pitchFamily="18" charset="0"/>
              </a:defRPr>
            </a:lvl3pPr>
            <a:lvl4pPr marL="1600200" indent="-228600" defTabSz="912813">
              <a:spcBef>
                <a:spcPct val="20000"/>
              </a:spcBef>
              <a:buChar char="–"/>
              <a:defRPr sz="2000">
                <a:solidFill>
                  <a:schemeClr val="tx1"/>
                </a:solidFill>
                <a:latin typeface="Lucida Bright" panose="02040602050505020304" pitchFamily="18" charset="0"/>
              </a:defRPr>
            </a:lvl4pPr>
            <a:lvl5pPr marL="2057400" indent="-228600" defTabSz="912813">
              <a:spcBef>
                <a:spcPct val="20000"/>
              </a:spcBef>
              <a:buChar char="»"/>
              <a:defRPr sz="2000">
                <a:solidFill>
                  <a:schemeClr val="tx1"/>
                </a:solidFill>
                <a:latin typeface="Lucida Bright" panose="02040602050505020304" pitchFamily="18" charset="0"/>
              </a:defRPr>
            </a:lvl5pPr>
            <a:lvl6pPr marL="25146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r>
              <a:rPr lang="en-US" b="1">
                <a:solidFill>
                  <a:srgbClr val="FFFF00"/>
                </a:solidFill>
                <a:latin typeface="Arial" panose="020B0604020202020204" pitchFamily="34" charset="0"/>
                <a:cs typeface="Arial" panose="020B0604020202020204" pitchFamily="34" charset="0"/>
              </a:rPr>
              <a:t>Basic Elements of Yoga Practice</a:t>
            </a:r>
          </a:p>
        </p:txBody>
      </p:sp>
      <p:sp>
        <p:nvSpPr>
          <p:cNvPr id="31747" name="Text Box 3"/>
          <p:cNvSpPr txBox="1">
            <a:spLocks noChangeArrowheads="1"/>
          </p:cNvSpPr>
          <p:nvPr/>
        </p:nvSpPr>
        <p:spPr bwMode="auto">
          <a:xfrm>
            <a:off x="481013" y="1949450"/>
            <a:ext cx="4865687" cy="350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912813">
              <a:spcBef>
                <a:spcPct val="20000"/>
              </a:spcBef>
              <a:buChar char="•"/>
              <a:defRPr sz="3200">
                <a:solidFill>
                  <a:schemeClr val="tx1"/>
                </a:solidFill>
                <a:latin typeface="Lucida Bright" panose="02040602050505020304" pitchFamily="18" charset="0"/>
              </a:defRPr>
            </a:lvl1pPr>
            <a:lvl2pPr marL="742950" indent="-285750" defTabSz="912813">
              <a:spcBef>
                <a:spcPct val="20000"/>
              </a:spcBef>
              <a:buChar char="–"/>
              <a:defRPr sz="2800">
                <a:solidFill>
                  <a:schemeClr val="tx1"/>
                </a:solidFill>
                <a:latin typeface="Lucida Bright" panose="02040602050505020304" pitchFamily="18" charset="0"/>
              </a:defRPr>
            </a:lvl2pPr>
            <a:lvl3pPr marL="1143000" indent="-228600" defTabSz="912813">
              <a:spcBef>
                <a:spcPct val="20000"/>
              </a:spcBef>
              <a:buChar char="•"/>
              <a:defRPr sz="2400">
                <a:solidFill>
                  <a:schemeClr val="tx1"/>
                </a:solidFill>
                <a:latin typeface="Lucida Bright" panose="02040602050505020304" pitchFamily="18" charset="0"/>
              </a:defRPr>
            </a:lvl3pPr>
            <a:lvl4pPr marL="1600200" indent="-228600" defTabSz="912813">
              <a:spcBef>
                <a:spcPct val="20000"/>
              </a:spcBef>
              <a:buChar char="–"/>
              <a:defRPr sz="2000">
                <a:solidFill>
                  <a:schemeClr val="tx1"/>
                </a:solidFill>
                <a:latin typeface="Lucida Bright" panose="02040602050505020304" pitchFamily="18" charset="0"/>
              </a:defRPr>
            </a:lvl4pPr>
            <a:lvl5pPr marL="2057400" indent="-228600" defTabSz="912813">
              <a:spcBef>
                <a:spcPct val="20000"/>
              </a:spcBef>
              <a:buChar char="»"/>
              <a:defRPr sz="2000">
                <a:solidFill>
                  <a:schemeClr val="tx1"/>
                </a:solidFill>
                <a:latin typeface="Lucida Bright" panose="02040602050505020304" pitchFamily="18" charset="0"/>
              </a:defRPr>
            </a:lvl5pPr>
            <a:lvl6pPr marL="25146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SzPct val="70000"/>
              <a:buFont typeface="Wingdings" panose="05000000000000000000" pitchFamily="2" charset="2"/>
              <a:buChar char="l"/>
            </a:pPr>
            <a:r>
              <a:rPr lang="en-US" sz="2800">
                <a:solidFill>
                  <a:srgbClr val="FFFF99"/>
                </a:solidFill>
                <a:latin typeface="Arial" panose="020B0604020202020204" pitchFamily="34" charset="0"/>
                <a:cs typeface="Times New Roman" panose="02020603050405020304" pitchFamily="18" charset="0"/>
              </a:rPr>
              <a:t> Physical postures/exercises</a:t>
            </a:r>
          </a:p>
          <a:p>
            <a:pPr eaLnBrk="1" hangingPunct="1">
              <a:spcBef>
                <a:spcPct val="0"/>
              </a:spcBef>
              <a:buSzPct val="70000"/>
              <a:buFont typeface="Wingdings" panose="05000000000000000000" pitchFamily="2" charset="2"/>
              <a:buChar char="l"/>
            </a:pPr>
            <a:endParaRPr lang="en-US" sz="2800">
              <a:solidFill>
                <a:srgbClr val="FFFF99"/>
              </a:solidFill>
              <a:latin typeface="Arial" panose="020B0604020202020204" pitchFamily="34" charset="0"/>
              <a:cs typeface="Times New Roman" panose="02020603050405020304" pitchFamily="18" charset="0"/>
            </a:endParaRPr>
          </a:p>
          <a:p>
            <a:pPr eaLnBrk="1" hangingPunct="1">
              <a:spcBef>
                <a:spcPct val="0"/>
              </a:spcBef>
              <a:buSzPct val="70000"/>
              <a:buFont typeface="Wingdings" panose="05000000000000000000" pitchFamily="2" charset="2"/>
              <a:buChar char="l"/>
            </a:pPr>
            <a:r>
              <a:rPr lang="en-US" sz="2800">
                <a:solidFill>
                  <a:srgbClr val="FFFF99"/>
                </a:solidFill>
                <a:latin typeface="Arial" panose="020B0604020202020204" pitchFamily="34" charset="0"/>
                <a:cs typeface="Times New Roman" panose="02020603050405020304" pitchFamily="18" charset="0"/>
              </a:rPr>
              <a:t> Breathing exercises</a:t>
            </a:r>
          </a:p>
          <a:p>
            <a:pPr eaLnBrk="1" hangingPunct="1">
              <a:spcBef>
                <a:spcPct val="0"/>
              </a:spcBef>
              <a:buSzPct val="70000"/>
              <a:buFont typeface="Wingdings" panose="05000000000000000000" pitchFamily="2" charset="2"/>
              <a:buChar char="l"/>
            </a:pPr>
            <a:endParaRPr lang="en-US" sz="2800">
              <a:solidFill>
                <a:srgbClr val="FFFF99"/>
              </a:solidFill>
              <a:latin typeface="Arial" panose="020B0604020202020204" pitchFamily="34" charset="0"/>
              <a:cs typeface="Times New Roman" panose="02020603050405020304" pitchFamily="18" charset="0"/>
            </a:endParaRPr>
          </a:p>
          <a:p>
            <a:pPr eaLnBrk="1" hangingPunct="1">
              <a:spcBef>
                <a:spcPct val="0"/>
              </a:spcBef>
              <a:buSzPct val="70000"/>
              <a:buFont typeface="Wingdings" panose="05000000000000000000" pitchFamily="2" charset="2"/>
              <a:buChar char="l"/>
            </a:pPr>
            <a:r>
              <a:rPr lang="en-US" sz="2800">
                <a:solidFill>
                  <a:srgbClr val="FFFF99"/>
                </a:solidFill>
                <a:latin typeface="Arial" panose="020B0604020202020204" pitchFamily="34" charset="0"/>
                <a:cs typeface="Arial" panose="020B0604020202020204" pitchFamily="34" charset="0"/>
              </a:rPr>
              <a:t> Deep Relaxation</a:t>
            </a:r>
          </a:p>
          <a:p>
            <a:pPr eaLnBrk="1" hangingPunct="1">
              <a:spcBef>
                <a:spcPct val="0"/>
              </a:spcBef>
              <a:buSzPct val="70000"/>
              <a:buFont typeface="Wingdings" panose="05000000000000000000" pitchFamily="2" charset="2"/>
              <a:buChar char="l"/>
            </a:pPr>
            <a:endParaRPr lang="en-US" sz="2800">
              <a:solidFill>
                <a:srgbClr val="FFFF99"/>
              </a:solidFill>
              <a:latin typeface="Arial" panose="020B0604020202020204" pitchFamily="34" charset="0"/>
              <a:cs typeface="Arial" panose="020B0604020202020204" pitchFamily="34" charset="0"/>
            </a:endParaRPr>
          </a:p>
          <a:p>
            <a:pPr eaLnBrk="1" hangingPunct="1">
              <a:spcBef>
                <a:spcPct val="0"/>
              </a:spcBef>
              <a:buSzPct val="70000"/>
              <a:buFont typeface="Wingdings" panose="05000000000000000000" pitchFamily="2" charset="2"/>
              <a:buChar char="l"/>
            </a:pPr>
            <a:r>
              <a:rPr lang="en-US" sz="2800">
                <a:solidFill>
                  <a:srgbClr val="FFFF99"/>
                </a:solidFill>
                <a:latin typeface="Arial" panose="020B0604020202020204" pitchFamily="34" charset="0"/>
                <a:cs typeface="Arial" panose="020B0604020202020204" pitchFamily="34" charset="0"/>
              </a:rPr>
              <a:t> Meditation</a:t>
            </a:r>
          </a:p>
          <a:p>
            <a:pPr eaLnBrk="1" hangingPunct="1">
              <a:spcBef>
                <a:spcPct val="0"/>
              </a:spcBef>
              <a:buSzPct val="70000"/>
              <a:buFont typeface="Wingdings" panose="05000000000000000000" pitchFamily="2" charset="2"/>
              <a:buChar char="l"/>
            </a:pPr>
            <a:endParaRPr lang="en-US" sz="2800">
              <a:solidFill>
                <a:srgbClr val="FFFF99"/>
              </a:solidFill>
              <a:latin typeface="Arial" panose="020B0604020202020204" pitchFamily="34" charset="0"/>
              <a:cs typeface="Arial" panose="020B0604020202020204" pitchFamily="34" charset="0"/>
            </a:endParaRPr>
          </a:p>
        </p:txBody>
      </p:sp>
      <p:pic>
        <p:nvPicPr>
          <p:cNvPr id="31748" name="Picture 4" descr="plough pose edit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4050" y="4968875"/>
            <a:ext cx="2992438" cy="151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Picture 5" descr="cobra pose edited"/>
          <p:cNvPicPr>
            <a:picLocks noChangeAspect="1" noChangeArrowheads="1"/>
          </p:cNvPicPr>
          <p:nvPr/>
        </p:nvPicPr>
        <p:blipFill>
          <a:blip r:embed="rId4">
            <a:extLst>
              <a:ext uri="{28A0092B-C50C-407E-A947-70E740481C1C}">
                <a14:useLocalDpi xmlns:a14="http://schemas.microsoft.com/office/drawing/2010/main" val="0"/>
              </a:ext>
            </a:extLst>
          </a:blip>
          <a:srcRect t="1035"/>
          <a:stretch>
            <a:fillRect/>
          </a:stretch>
        </p:blipFill>
        <p:spPr bwMode="auto">
          <a:xfrm>
            <a:off x="3000375" y="4968875"/>
            <a:ext cx="2711450" cy="151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0" name="Picture 6" descr="bow pose edite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26188" y="3273425"/>
            <a:ext cx="2400300" cy="166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1" name="Picture 7" descr="shoulder stand edite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56488" y="481013"/>
            <a:ext cx="1270000" cy="276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2" name="Picture 8" descr="twist posture edited"/>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19588" y="3271838"/>
            <a:ext cx="1978025" cy="166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3" name="Picture 9" descr="lotus pose edited"/>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99113" y="1285875"/>
            <a:ext cx="1828800" cy="195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06271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33"/>
          <p:cNvSpPr txBox="1">
            <a:spLocks noChangeArrowheads="1"/>
          </p:cNvSpPr>
          <p:nvPr/>
        </p:nvSpPr>
        <p:spPr bwMode="auto">
          <a:xfrm>
            <a:off x="2391425" y="1729996"/>
            <a:ext cx="4311650" cy="800219"/>
          </a:xfrm>
          <a:prstGeom prst="rect">
            <a:avLst/>
          </a:prstGeom>
          <a:noFill/>
          <a:ln w="19050">
            <a:solidFill>
              <a:schemeClr val="tx1"/>
            </a:solidFill>
            <a:miter lim="800000"/>
            <a:headEnd/>
            <a:tailEnd/>
          </a:ln>
          <a:extLst>
            <a:ext uri="{909E8E84-426E-40dd-AFC4-6F175D3DCCD1}"/>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fontAlgn="auto" hangingPunct="1">
              <a:lnSpc>
                <a:spcPct val="100000"/>
              </a:lnSpc>
              <a:spcBef>
                <a:spcPct val="0"/>
              </a:spcBef>
              <a:spcAft>
                <a:spcPts val="0"/>
              </a:spcAft>
              <a:buFontTx/>
              <a:buNone/>
              <a:defRPr/>
            </a:pPr>
            <a:r>
              <a:rPr lang="en-US" sz="2200" b="1" dirty="0">
                <a:solidFill>
                  <a:schemeClr val="tx1">
                    <a:lumMod val="20000"/>
                    <a:lumOff val="80000"/>
                  </a:schemeClr>
                </a:solidFill>
                <a:latin typeface="Arial Narrow" panose="020B0606020202030204" pitchFamily="34" charset="0"/>
              </a:rPr>
              <a:t>Yoga Practices</a:t>
            </a:r>
          </a:p>
          <a:p>
            <a:pPr algn="ctr" eaLnBrk="1" fontAlgn="auto" hangingPunct="1">
              <a:lnSpc>
                <a:spcPct val="100000"/>
              </a:lnSpc>
              <a:spcBef>
                <a:spcPct val="0"/>
              </a:spcBef>
              <a:spcAft>
                <a:spcPts val="0"/>
              </a:spcAft>
              <a:buFontTx/>
              <a:buNone/>
              <a:defRPr/>
            </a:pPr>
            <a:r>
              <a:rPr lang="en-US" altLang="en-US" sz="2400" b="1" dirty="0">
                <a:solidFill>
                  <a:srgbClr val="FFFFE0"/>
                </a:solidFill>
                <a:latin typeface="Arial Narrow" panose="020B0606020202030204" pitchFamily="34" charset="0"/>
                <a:ea typeface="ＭＳ Ｐゴシック" panose="020B0600070205080204" pitchFamily="34" charset="-128"/>
              </a:rPr>
              <a:t> </a:t>
            </a:r>
            <a:r>
              <a:rPr lang="en-US" sz="2000" dirty="0">
                <a:solidFill>
                  <a:schemeClr val="tx1">
                    <a:lumMod val="20000"/>
                    <a:lumOff val="80000"/>
                  </a:schemeClr>
                </a:solidFill>
                <a:latin typeface="Arial Narrow" panose="020B0606020202030204" pitchFamily="34" charset="0"/>
              </a:rPr>
              <a:t>Postures, Breathing, Relaxation, Meditation</a:t>
            </a:r>
          </a:p>
        </p:txBody>
      </p:sp>
      <p:sp>
        <p:nvSpPr>
          <p:cNvPr id="107523" name="TextBox 36"/>
          <p:cNvSpPr txBox="1">
            <a:spLocks noChangeArrowheads="1"/>
          </p:cNvSpPr>
          <p:nvPr/>
        </p:nvSpPr>
        <p:spPr bwMode="auto">
          <a:xfrm>
            <a:off x="1493568" y="3429000"/>
            <a:ext cx="1828800" cy="18288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nchor="ctr" anchorCtr="0">
            <a:no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gn="ctr" eaLnBrk="1" hangingPunct="1">
              <a:spcBef>
                <a:spcPct val="0"/>
              </a:spcBef>
              <a:buFontTx/>
              <a:buNone/>
            </a:pPr>
            <a:r>
              <a:rPr lang="en-US" altLang="en-US" sz="2200" b="1" dirty="0">
                <a:solidFill>
                  <a:srgbClr val="FFFFE0"/>
                </a:solidFill>
                <a:latin typeface="Arial Narrow" panose="020B0606020202030204" pitchFamily="34" charset="0"/>
                <a:ea typeface="ＭＳ Ｐゴシック" panose="020B0600070205080204" pitchFamily="34" charset="-128"/>
              </a:rPr>
              <a:t>Fitness</a:t>
            </a:r>
          </a:p>
          <a:p>
            <a:pPr algn="ctr" eaLnBrk="1" hangingPunct="1">
              <a:spcBef>
                <a:spcPct val="0"/>
              </a:spcBef>
              <a:buFontTx/>
              <a:buNone/>
            </a:pPr>
            <a:r>
              <a:rPr lang="en-US" altLang="en-US" sz="500" b="1" dirty="0">
                <a:solidFill>
                  <a:srgbClr val="FFFFE0"/>
                </a:solidFill>
                <a:latin typeface="Arial Narrow" panose="020B0606020202030204" pitchFamily="34" charset="0"/>
                <a:ea typeface="ＭＳ Ｐゴシック" panose="020B0600070205080204" pitchFamily="34" charset="-128"/>
              </a:rPr>
              <a:t> </a:t>
            </a:r>
            <a:br>
              <a:rPr lang="en-US" altLang="en-US" sz="2400" b="1" dirty="0">
                <a:solidFill>
                  <a:srgbClr val="FFFFE0"/>
                </a:solidFill>
                <a:latin typeface="Arial Narrow" panose="020B0606020202030204" pitchFamily="34" charset="0"/>
                <a:ea typeface="ＭＳ Ｐゴシック" panose="020B0600070205080204" pitchFamily="34" charset="-128"/>
              </a:rPr>
            </a:br>
            <a:r>
              <a:rPr lang="en-US" altLang="en-US" sz="1600" dirty="0">
                <a:solidFill>
                  <a:srgbClr val="FFFFE0"/>
                </a:solidFill>
                <a:latin typeface="Arial Narrow" panose="020B0606020202030204" pitchFamily="34" charset="0"/>
                <a:ea typeface="ＭＳ Ｐゴシック" panose="020B0600070205080204" pitchFamily="34" charset="-128"/>
              </a:rPr>
              <a:t>↑Flexibility</a:t>
            </a:r>
          </a:p>
          <a:p>
            <a:pPr algn="ctr" eaLnBrk="1" hangingPunct="1">
              <a:spcBef>
                <a:spcPct val="0"/>
              </a:spcBef>
              <a:buFontTx/>
              <a:buNone/>
            </a:pPr>
            <a:r>
              <a:rPr lang="en-US" altLang="en-US" sz="1600" dirty="0">
                <a:solidFill>
                  <a:srgbClr val="FFFFE0"/>
                </a:solidFill>
                <a:latin typeface="Arial Narrow" panose="020B0606020202030204" pitchFamily="34" charset="0"/>
                <a:ea typeface="ＭＳ Ｐゴシック" panose="020B0600070205080204" pitchFamily="34" charset="-128"/>
              </a:rPr>
              <a:t>↑Strength</a:t>
            </a:r>
          </a:p>
          <a:p>
            <a:pPr algn="ctr" eaLnBrk="1" hangingPunct="1">
              <a:spcBef>
                <a:spcPct val="0"/>
              </a:spcBef>
              <a:buNone/>
            </a:pPr>
            <a:r>
              <a:rPr lang="en-US" altLang="en-US" sz="1600" dirty="0">
                <a:solidFill>
                  <a:srgbClr val="FFFFE0"/>
                </a:solidFill>
                <a:latin typeface="Arial Narrow" panose="020B0606020202030204" pitchFamily="34" charset="0"/>
                <a:ea typeface="ＭＳ Ｐゴシック" panose="020B0600070205080204" pitchFamily="34" charset="-128"/>
              </a:rPr>
              <a:t>↑Coordination/Balance </a:t>
            </a:r>
            <a:br>
              <a:rPr lang="en-US" altLang="en-US" sz="1600" dirty="0">
                <a:solidFill>
                  <a:srgbClr val="FFFFE0"/>
                </a:solidFill>
                <a:latin typeface="Arial Narrow" panose="020B0606020202030204" pitchFamily="34" charset="0"/>
                <a:ea typeface="ＭＳ Ｐゴシック" panose="020B0600070205080204" pitchFamily="34" charset="-128"/>
              </a:rPr>
            </a:br>
            <a:r>
              <a:rPr lang="en-US" altLang="en-US" sz="1600" dirty="0">
                <a:solidFill>
                  <a:srgbClr val="FFFFE0"/>
                </a:solidFill>
                <a:latin typeface="Arial Narrow" panose="020B0606020202030204" pitchFamily="34" charset="0"/>
                <a:ea typeface="ＭＳ Ｐゴシック" panose="020B0600070205080204" pitchFamily="34" charset="-128"/>
              </a:rPr>
              <a:t>↑Respiratory Function</a:t>
            </a:r>
          </a:p>
          <a:p>
            <a:pPr algn="ctr" eaLnBrk="1" hangingPunct="1">
              <a:spcBef>
                <a:spcPct val="0"/>
              </a:spcBef>
              <a:buFontTx/>
              <a:buNone/>
            </a:pPr>
            <a:r>
              <a:rPr lang="en-US" altLang="en-US" sz="1600" dirty="0">
                <a:solidFill>
                  <a:srgbClr val="FFFFE0"/>
                </a:solidFill>
                <a:latin typeface="Arial Narrow" panose="020B0606020202030204" pitchFamily="34" charset="0"/>
                <a:ea typeface="ＭＳ Ｐゴシック" panose="020B0600070205080204" pitchFamily="34" charset="-128"/>
              </a:rPr>
              <a:t>↑Self-Efficacy</a:t>
            </a:r>
          </a:p>
        </p:txBody>
      </p:sp>
      <p:sp>
        <p:nvSpPr>
          <p:cNvPr id="107525" name="TextBox 45"/>
          <p:cNvSpPr txBox="1">
            <a:spLocks noChangeArrowheads="1"/>
          </p:cNvSpPr>
          <p:nvPr/>
        </p:nvSpPr>
        <p:spPr bwMode="auto">
          <a:xfrm>
            <a:off x="3637132" y="3429000"/>
            <a:ext cx="1828800" cy="18288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nchor="ctr" anchorCtr="0">
            <a:no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gn="ctr" eaLnBrk="1" hangingPunct="1">
              <a:spcBef>
                <a:spcPct val="0"/>
              </a:spcBef>
              <a:buFontTx/>
              <a:buNone/>
            </a:pPr>
            <a:r>
              <a:rPr lang="en-US" altLang="en-US" sz="2200" b="1" dirty="0">
                <a:solidFill>
                  <a:srgbClr val="FFFFE0"/>
                </a:solidFill>
                <a:latin typeface="Arial Narrow" panose="020B0606020202030204" pitchFamily="34" charset="0"/>
                <a:ea typeface="ＭＳ Ｐゴシック" panose="020B0600070205080204" pitchFamily="34" charset="-128"/>
              </a:rPr>
              <a:t>Self-Regulation</a:t>
            </a:r>
          </a:p>
          <a:p>
            <a:pPr algn="ctr" eaLnBrk="1" hangingPunct="1">
              <a:spcBef>
                <a:spcPct val="0"/>
              </a:spcBef>
              <a:buNone/>
            </a:pPr>
            <a:r>
              <a:rPr lang="en-US" altLang="en-US" sz="800" b="1" dirty="0">
                <a:solidFill>
                  <a:srgbClr val="FFFFE0"/>
                </a:solidFill>
                <a:latin typeface="Arial Narrow" panose="020B0606020202030204" pitchFamily="34" charset="0"/>
                <a:ea typeface="ＭＳ Ｐゴシック" panose="020B0600070205080204" pitchFamily="34" charset="-128"/>
              </a:rPr>
              <a:t> </a:t>
            </a:r>
            <a:br>
              <a:rPr lang="en-US" altLang="en-US" sz="2000" b="1" dirty="0">
                <a:solidFill>
                  <a:srgbClr val="FFFFE0"/>
                </a:solidFill>
                <a:latin typeface="Arial Narrow" panose="020B0606020202030204" pitchFamily="34" charset="0"/>
                <a:ea typeface="ＭＳ Ｐゴシック" panose="020B0600070205080204" pitchFamily="34" charset="-128"/>
              </a:rPr>
            </a:br>
            <a:r>
              <a:rPr lang="en-US" altLang="en-US" sz="1600" dirty="0">
                <a:solidFill>
                  <a:srgbClr val="FFFFE0"/>
                </a:solidFill>
                <a:latin typeface="Arial Narrow" panose="020B0606020202030204" pitchFamily="34" charset="0"/>
                <a:ea typeface="ＭＳ Ｐゴシック" panose="020B0600070205080204" pitchFamily="34" charset="-128"/>
              </a:rPr>
              <a:t>↑Stress Regulation</a:t>
            </a:r>
          </a:p>
          <a:p>
            <a:pPr algn="ctr" eaLnBrk="1" hangingPunct="1">
              <a:spcBef>
                <a:spcPct val="0"/>
              </a:spcBef>
              <a:buFontTx/>
              <a:buNone/>
            </a:pPr>
            <a:r>
              <a:rPr lang="en-US" altLang="en-US" sz="1600" dirty="0">
                <a:solidFill>
                  <a:srgbClr val="FFFFE0"/>
                </a:solidFill>
                <a:latin typeface="Arial Narrow" panose="020B0606020202030204" pitchFamily="34" charset="0"/>
                <a:ea typeface="ＭＳ Ｐゴシック" panose="020B0600070205080204" pitchFamily="34" charset="-128"/>
              </a:rPr>
              <a:t>↑Emotion Regulation </a:t>
            </a:r>
            <a:br>
              <a:rPr lang="en-US" altLang="en-US" sz="1600" dirty="0">
                <a:solidFill>
                  <a:srgbClr val="FFFFE0"/>
                </a:solidFill>
                <a:latin typeface="Arial Narrow" panose="020B0606020202030204" pitchFamily="34" charset="0"/>
                <a:ea typeface="ＭＳ Ｐゴシック" panose="020B0600070205080204" pitchFamily="34" charset="-128"/>
              </a:rPr>
            </a:br>
            <a:r>
              <a:rPr lang="en-US" altLang="en-US" sz="1600" dirty="0">
                <a:solidFill>
                  <a:srgbClr val="FFFFE0"/>
                </a:solidFill>
                <a:latin typeface="Arial Narrow" panose="020B0606020202030204" pitchFamily="34" charset="0"/>
                <a:ea typeface="ＭＳ Ｐゴシック" panose="020B0600070205080204" pitchFamily="34" charset="-128"/>
              </a:rPr>
              <a:t>↑Resilience </a:t>
            </a:r>
          </a:p>
          <a:p>
            <a:pPr algn="ctr" eaLnBrk="1" hangingPunct="1">
              <a:spcBef>
                <a:spcPct val="0"/>
              </a:spcBef>
              <a:buFontTx/>
              <a:buNone/>
            </a:pPr>
            <a:r>
              <a:rPr lang="en-US" altLang="en-US" sz="1600" dirty="0">
                <a:solidFill>
                  <a:srgbClr val="FFFFE0"/>
                </a:solidFill>
                <a:latin typeface="Arial Narrow" panose="020B0606020202030204" pitchFamily="34" charset="0"/>
                <a:ea typeface="ＭＳ Ｐゴシック" panose="020B0600070205080204" pitchFamily="34" charset="-128"/>
              </a:rPr>
              <a:t>↑Equanimity</a:t>
            </a:r>
          </a:p>
          <a:p>
            <a:pPr algn="ctr" eaLnBrk="1" hangingPunct="1">
              <a:spcBef>
                <a:spcPct val="0"/>
              </a:spcBef>
              <a:buFontTx/>
              <a:buNone/>
            </a:pPr>
            <a:r>
              <a:rPr lang="en-US" altLang="en-US" sz="1600" dirty="0">
                <a:solidFill>
                  <a:srgbClr val="FFFFE0"/>
                </a:solidFill>
                <a:latin typeface="Arial Narrow" panose="020B0606020202030204" pitchFamily="34" charset="0"/>
                <a:ea typeface="ＭＳ Ｐゴシック" panose="020B0600070205080204" pitchFamily="34" charset="-128"/>
              </a:rPr>
              <a:t>↑Self-Efficacy</a:t>
            </a:r>
          </a:p>
        </p:txBody>
      </p:sp>
      <p:cxnSp>
        <p:nvCxnSpPr>
          <p:cNvPr id="26" name="Straight Arrow Connector 25"/>
          <p:cNvCxnSpPr/>
          <p:nvPr/>
        </p:nvCxnSpPr>
        <p:spPr>
          <a:xfrm flipH="1">
            <a:off x="2652927" y="2877636"/>
            <a:ext cx="452438" cy="336550"/>
          </a:xfrm>
          <a:prstGeom prst="straightConnector1">
            <a:avLst/>
          </a:prstGeom>
          <a:ln w="104775" cap="sq">
            <a:solidFill>
              <a:schemeClr val="tx1"/>
            </a:solidFill>
            <a:beve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6038636" y="2877636"/>
            <a:ext cx="450850" cy="336550"/>
          </a:xfrm>
          <a:prstGeom prst="straightConnector1">
            <a:avLst/>
          </a:prstGeom>
          <a:ln w="104775" cap="sq">
            <a:solidFill>
              <a:schemeClr val="tx1"/>
            </a:solidFill>
            <a:beve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3401686" y="4092972"/>
            <a:ext cx="237080" cy="0"/>
          </a:xfrm>
          <a:prstGeom prst="straightConnector1">
            <a:avLst/>
          </a:prstGeom>
          <a:ln w="104775" cap="sq">
            <a:solidFill>
              <a:schemeClr val="tx1"/>
            </a:solidFill>
            <a:bevel/>
            <a:headEnd type="none"/>
            <a:tailEnd type="triangle"/>
          </a:ln>
        </p:spPr>
        <p:style>
          <a:lnRef idx="1">
            <a:schemeClr val="accent1"/>
          </a:lnRef>
          <a:fillRef idx="0">
            <a:schemeClr val="accent1"/>
          </a:fillRef>
          <a:effectRef idx="0">
            <a:schemeClr val="accent1"/>
          </a:effectRef>
          <a:fontRef idx="minor">
            <a:schemeClr val="tx1"/>
          </a:fontRef>
        </p:style>
      </p:cxnSp>
      <p:sp>
        <p:nvSpPr>
          <p:cNvPr id="107534" name="TextBox 45"/>
          <p:cNvSpPr txBox="1">
            <a:spLocks noChangeArrowheads="1"/>
          </p:cNvSpPr>
          <p:nvPr/>
        </p:nvSpPr>
        <p:spPr bwMode="auto">
          <a:xfrm>
            <a:off x="5788675" y="3429000"/>
            <a:ext cx="1828800" cy="18288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nchor="ctr" anchorCtr="0">
            <a:no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gn="ctr" eaLnBrk="1" hangingPunct="1">
              <a:spcBef>
                <a:spcPct val="0"/>
              </a:spcBef>
              <a:buNone/>
            </a:pPr>
            <a:r>
              <a:rPr lang="en-US" altLang="en-US" sz="2200" b="1" dirty="0">
                <a:solidFill>
                  <a:srgbClr val="FFFFE0"/>
                </a:solidFill>
                <a:latin typeface="Arial Narrow" panose="020B0606020202030204" pitchFamily="34" charset="0"/>
                <a:ea typeface="ＭＳ Ｐゴシック" panose="020B0600070205080204" pitchFamily="34" charset="-128"/>
              </a:rPr>
              <a:t>Awareness</a:t>
            </a:r>
          </a:p>
          <a:p>
            <a:pPr algn="ctr" eaLnBrk="1" hangingPunct="1">
              <a:spcBef>
                <a:spcPct val="0"/>
              </a:spcBef>
              <a:buNone/>
            </a:pPr>
            <a:r>
              <a:rPr lang="en-US" altLang="en-US" sz="2400" b="1" dirty="0">
                <a:solidFill>
                  <a:srgbClr val="FFFFE0"/>
                </a:solidFill>
                <a:latin typeface="Arial Narrow" panose="020B0606020202030204" pitchFamily="34" charset="0"/>
                <a:ea typeface="ＭＳ Ｐゴシック" panose="020B0600070205080204" pitchFamily="34" charset="-128"/>
              </a:rPr>
              <a:t> </a:t>
            </a:r>
            <a:r>
              <a:rPr lang="en-US" altLang="en-US" sz="1600" dirty="0">
                <a:solidFill>
                  <a:srgbClr val="FFFFE0"/>
                </a:solidFill>
                <a:latin typeface="Arial Narrow" panose="020B0606020202030204" pitchFamily="34" charset="0"/>
                <a:ea typeface="ＭＳ Ｐゴシック" panose="020B0600070205080204" pitchFamily="34" charset="-128"/>
              </a:rPr>
              <a:t>↑Attention</a:t>
            </a:r>
          </a:p>
          <a:p>
            <a:pPr algn="ctr" eaLnBrk="1" hangingPunct="1">
              <a:spcBef>
                <a:spcPct val="0"/>
              </a:spcBef>
              <a:buFontTx/>
              <a:buNone/>
            </a:pPr>
            <a:r>
              <a:rPr lang="en-US" altLang="en-US" sz="1600" dirty="0">
                <a:solidFill>
                  <a:srgbClr val="FFFFE0"/>
                </a:solidFill>
                <a:latin typeface="Arial Narrow" panose="020B0606020202030204" pitchFamily="34" charset="0"/>
                <a:ea typeface="ＭＳ Ｐゴシック" panose="020B0600070205080204" pitchFamily="34" charset="-128"/>
              </a:rPr>
              <a:t>↑Mindfulness</a:t>
            </a:r>
          </a:p>
          <a:p>
            <a:pPr algn="ctr" eaLnBrk="1" hangingPunct="1">
              <a:spcBef>
                <a:spcPct val="0"/>
              </a:spcBef>
              <a:buFontTx/>
              <a:buNone/>
            </a:pPr>
            <a:r>
              <a:rPr lang="en-US" altLang="en-US" sz="1600" dirty="0">
                <a:solidFill>
                  <a:srgbClr val="FFFFE0"/>
                </a:solidFill>
                <a:latin typeface="Arial Narrow" panose="020B0606020202030204" pitchFamily="34" charset="0"/>
                <a:ea typeface="ＭＳ Ｐゴシック" panose="020B0600070205080204" pitchFamily="34" charset="-128"/>
              </a:rPr>
              <a:t>↑Concentration</a:t>
            </a:r>
          </a:p>
          <a:p>
            <a:pPr algn="ctr" eaLnBrk="1" hangingPunct="1">
              <a:spcBef>
                <a:spcPct val="0"/>
              </a:spcBef>
              <a:buFontTx/>
              <a:buNone/>
            </a:pPr>
            <a:r>
              <a:rPr lang="en-US" altLang="en-US" sz="1600" dirty="0">
                <a:solidFill>
                  <a:srgbClr val="FFFFE0"/>
                </a:solidFill>
                <a:latin typeface="Arial Narrow" panose="020B0606020202030204" pitchFamily="34" charset="0"/>
                <a:ea typeface="ＭＳ Ｐゴシック" panose="020B0600070205080204" pitchFamily="34" charset="-128"/>
              </a:rPr>
              <a:t>↑Cognition</a:t>
            </a:r>
          </a:p>
          <a:p>
            <a:pPr algn="ctr" eaLnBrk="1" hangingPunct="1">
              <a:spcBef>
                <a:spcPct val="0"/>
              </a:spcBef>
              <a:buFontTx/>
              <a:buNone/>
            </a:pPr>
            <a:r>
              <a:rPr lang="en-US" altLang="en-US" sz="1600" dirty="0">
                <a:solidFill>
                  <a:srgbClr val="FFFFE0"/>
                </a:solidFill>
                <a:latin typeface="Arial Narrow" panose="020B0606020202030204" pitchFamily="34" charset="0"/>
                <a:ea typeface="ＭＳ Ｐゴシック" panose="020B0600070205080204" pitchFamily="34" charset="-128"/>
              </a:rPr>
              <a:t>↑Meta-cognition</a:t>
            </a:r>
          </a:p>
        </p:txBody>
      </p:sp>
      <p:cxnSp>
        <p:nvCxnSpPr>
          <p:cNvPr id="38" name="Straight Arrow Connector 37"/>
          <p:cNvCxnSpPr/>
          <p:nvPr/>
        </p:nvCxnSpPr>
        <p:spPr>
          <a:xfrm flipH="1">
            <a:off x="3333521" y="4607784"/>
            <a:ext cx="245509" cy="0"/>
          </a:xfrm>
          <a:prstGeom prst="straightConnector1">
            <a:avLst/>
          </a:prstGeom>
          <a:ln w="104775" cap="sq">
            <a:solidFill>
              <a:schemeClr val="tx1"/>
            </a:solidFill>
            <a:beve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4551532" y="2864936"/>
            <a:ext cx="0" cy="349250"/>
          </a:xfrm>
          <a:prstGeom prst="straightConnector1">
            <a:avLst/>
          </a:prstGeom>
          <a:ln w="104775" cap="sq">
            <a:solidFill>
              <a:schemeClr val="tx1"/>
            </a:solidFill>
            <a:beve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5545114" y="4097891"/>
            <a:ext cx="237080" cy="0"/>
          </a:xfrm>
          <a:prstGeom prst="straightConnector1">
            <a:avLst/>
          </a:prstGeom>
          <a:ln w="104775" cap="sq">
            <a:solidFill>
              <a:schemeClr val="tx1"/>
            </a:solidFill>
            <a:beve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flipH="1">
            <a:off x="5476949" y="4612703"/>
            <a:ext cx="245509" cy="0"/>
          </a:xfrm>
          <a:prstGeom prst="straightConnector1">
            <a:avLst/>
          </a:prstGeom>
          <a:ln w="104775" cap="sq">
            <a:solidFill>
              <a:schemeClr val="tx1"/>
            </a:solidFill>
            <a:bevel/>
            <a:headEnd type="non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54610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496D6DE-29DD-4EAE-97D8-7848119CCDF5}"/>
              </a:ext>
            </a:extLst>
          </p:cNvPr>
          <p:cNvPicPr>
            <a:picLocks noChangeAspect="1"/>
          </p:cNvPicPr>
          <p:nvPr/>
        </p:nvPicPr>
        <p:blipFill>
          <a:blip r:embed="rId3"/>
          <a:stretch>
            <a:fillRect/>
          </a:stretch>
        </p:blipFill>
        <p:spPr>
          <a:xfrm>
            <a:off x="382879" y="407028"/>
            <a:ext cx="8378242" cy="6092625"/>
          </a:xfrm>
          <a:prstGeom prst="rect">
            <a:avLst/>
          </a:prstGeom>
        </p:spPr>
      </p:pic>
      <p:cxnSp>
        <p:nvCxnSpPr>
          <p:cNvPr id="3" name="Straight Connector 2">
            <a:extLst>
              <a:ext uri="{FF2B5EF4-FFF2-40B4-BE49-F238E27FC236}">
                <a16:creationId xmlns:a16="http://schemas.microsoft.com/office/drawing/2014/main" id="{61C1D62A-7631-4D6A-9277-C6C413F6D8D7}"/>
              </a:ext>
            </a:extLst>
          </p:cNvPr>
          <p:cNvCxnSpPr>
            <a:cxnSpLocks/>
          </p:cNvCxnSpPr>
          <p:nvPr/>
        </p:nvCxnSpPr>
        <p:spPr>
          <a:xfrm>
            <a:off x="4886587" y="5436066"/>
            <a:ext cx="3431097"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B998A644-37F7-46FF-884F-D9EAECAE529E}"/>
              </a:ext>
            </a:extLst>
          </p:cNvPr>
          <p:cNvCxnSpPr>
            <a:cxnSpLocks/>
          </p:cNvCxnSpPr>
          <p:nvPr/>
        </p:nvCxnSpPr>
        <p:spPr>
          <a:xfrm>
            <a:off x="3292679" y="5578679"/>
            <a:ext cx="5025005"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39B832F-C249-4E0C-A20E-14A4CE3FA897}"/>
              </a:ext>
            </a:extLst>
          </p:cNvPr>
          <p:cNvCxnSpPr>
            <a:cxnSpLocks/>
          </p:cNvCxnSpPr>
          <p:nvPr/>
        </p:nvCxnSpPr>
        <p:spPr>
          <a:xfrm>
            <a:off x="3292679" y="5712903"/>
            <a:ext cx="897622"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31525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D080D5E-B80B-B53F-6AF3-0C3DC2659B7C}"/>
              </a:ext>
            </a:extLst>
          </p:cNvPr>
          <p:cNvPicPr>
            <a:picLocks noChangeAspect="1"/>
          </p:cNvPicPr>
          <p:nvPr/>
        </p:nvPicPr>
        <p:blipFill>
          <a:blip r:embed="rId2"/>
          <a:stretch>
            <a:fillRect/>
          </a:stretch>
        </p:blipFill>
        <p:spPr>
          <a:xfrm>
            <a:off x="1139485" y="400868"/>
            <a:ext cx="6865030" cy="6115525"/>
          </a:xfrm>
          <a:prstGeom prst="rect">
            <a:avLst/>
          </a:prstGeom>
        </p:spPr>
      </p:pic>
      <p:cxnSp>
        <p:nvCxnSpPr>
          <p:cNvPr id="2" name="Straight Connector 1">
            <a:extLst>
              <a:ext uri="{FF2B5EF4-FFF2-40B4-BE49-F238E27FC236}">
                <a16:creationId xmlns:a16="http://schemas.microsoft.com/office/drawing/2014/main" id="{1E3C21C6-A240-4625-8E70-C57FAD718E88}"/>
              </a:ext>
            </a:extLst>
          </p:cNvPr>
          <p:cNvCxnSpPr>
            <a:cxnSpLocks/>
          </p:cNvCxnSpPr>
          <p:nvPr/>
        </p:nvCxnSpPr>
        <p:spPr>
          <a:xfrm>
            <a:off x="1654030" y="4511530"/>
            <a:ext cx="5936337"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5E1E5AE8-CFC1-0430-43DB-92D7322E8DB8}"/>
              </a:ext>
            </a:extLst>
          </p:cNvPr>
          <p:cNvCxnSpPr>
            <a:cxnSpLocks/>
          </p:cNvCxnSpPr>
          <p:nvPr/>
        </p:nvCxnSpPr>
        <p:spPr>
          <a:xfrm>
            <a:off x="1312372" y="4668162"/>
            <a:ext cx="1769495"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73038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Text Box 2"/>
          <p:cNvSpPr txBox="1">
            <a:spLocks noChangeArrowheads="1"/>
          </p:cNvSpPr>
          <p:nvPr/>
        </p:nvSpPr>
        <p:spPr bwMode="auto">
          <a:xfrm>
            <a:off x="1852612" y="804163"/>
            <a:ext cx="54387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r>
              <a:rPr lang="en-US" altLang="en-US" b="1" dirty="0">
                <a:solidFill>
                  <a:srgbClr val="FFFF00"/>
                </a:solidFill>
                <a:latin typeface="Arial" panose="020B0604020202020204" pitchFamily="34" charset="0"/>
              </a:rPr>
              <a:t>Sleep in Yoga Practitioners</a:t>
            </a:r>
          </a:p>
        </p:txBody>
      </p:sp>
      <p:sp>
        <p:nvSpPr>
          <p:cNvPr id="155651" name="Text Box 3"/>
          <p:cNvSpPr txBox="1">
            <a:spLocks noChangeArrowheads="1"/>
          </p:cNvSpPr>
          <p:nvPr/>
        </p:nvSpPr>
        <p:spPr bwMode="auto">
          <a:xfrm>
            <a:off x="573088" y="5586413"/>
            <a:ext cx="8172450"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r>
              <a:rPr lang="en-US" altLang="en-US" sz="1600">
                <a:latin typeface="Arial" panose="020B0604020202020204" pitchFamily="34" charset="0"/>
                <a:cs typeface="Times New Roman" panose="02020603050405020304" pitchFamily="18" charset="0"/>
              </a:rPr>
              <a:t>From: </a:t>
            </a:r>
            <a:r>
              <a:rPr lang="en-US" altLang="en-US" sz="1600" i="1">
                <a:latin typeface="Arial" panose="020B0604020202020204" pitchFamily="34" charset="0"/>
                <a:cs typeface="Times New Roman" panose="02020603050405020304" pitchFamily="18" charset="0"/>
              </a:rPr>
              <a:t>Subjective sleep quality and hormonal modulation in long-term yoga practitioners,</a:t>
            </a:r>
          </a:p>
          <a:p>
            <a:pPr eaLnBrk="1" hangingPunct="1">
              <a:spcBef>
                <a:spcPct val="0"/>
              </a:spcBef>
              <a:buFontTx/>
              <a:buNone/>
            </a:pPr>
            <a:r>
              <a:rPr lang="en-US" altLang="en-US" sz="1600" i="1">
                <a:latin typeface="Arial" panose="020B0604020202020204" pitchFamily="34" charset="0"/>
                <a:cs typeface="Times New Roman" panose="02020603050405020304" pitchFamily="18" charset="0"/>
              </a:rPr>
              <a:t>Vera FM, Manzaneque JM, Maldonado EF, Carranque GA, Rodriguez FM, Blanca MJ, Morell M, Biological Psychology 81:164-8, 2009.</a:t>
            </a:r>
          </a:p>
        </p:txBody>
      </p:sp>
      <p:pic>
        <p:nvPicPr>
          <p:cNvPr id="155652"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b="53579"/>
          <a:stretch/>
        </p:blipFill>
        <p:spPr bwMode="auto">
          <a:xfrm>
            <a:off x="488156" y="2058770"/>
            <a:ext cx="8167687" cy="1740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885AC9FF-3457-4D06-AEE0-8FF5AFC32E3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4038"/>
          <a:stretch/>
        </p:blipFill>
        <p:spPr bwMode="auto">
          <a:xfrm>
            <a:off x="487467" y="3790792"/>
            <a:ext cx="8167687" cy="973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C53DC36B-2601-FE5C-0489-93AC6457B9ED}"/>
              </a:ext>
            </a:extLst>
          </p:cNvPr>
          <p:cNvSpPr/>
          <p:nvPr/>
        </p:nvSpPr>
        <p:spPr>
          <a:xfrm>
            <a:off x="2522625" y="4207042"/>
            <a:ext cx="577513" cy="293392"/>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0C930A0E-C56F-DC58-0AD5-71873EA4DD12}"/>
              </a:ext>
            </a:extLst>
          </p:cNvPr>
          <p:cNvSpPr/>
          <p:nvPr/>
        </p:nvSpPr>
        <p:spPr>
          <a:xfrm>
            <a:off x="4846539" y="4207042"/>
            <a:ext cx="577513" cy="293392"/>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7D91C96-5C44-2A0E-3761-1AB24FAF4DCB}"/>
              </a:ext>
            </a:extLst>
          </p:cNvPr>
          <p:cNvSpPr/>
          <p:nvPr/>
        </p:nvSpPr>
        <p:spPr>
          <a:xfrm>
            <a:off x="7711505" y="4207042"/>
            <a:ext cx="577513" cy="293392"/>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Text Box 1026"/>
          <p:cNvSpPr txBox="1">
            <a:spLocks noChangeArrowheads="1"/>
          </p:cNvSpPr>
          <p:nvPr/>
        </p:nvSpPr>
        <p:spPr bwMode="auto">
          <a:xfrm>
            <a:off x="1528763" y="494873"/>
            <a:ext cx="592880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912813">
              <a:spcBef>
                <a:spcPct val="20000"/>
              </a:spcBef>
              <a:buChar char="•"/>
              <a:defRPr sz="3200">
                <a:solidFill>
                  <a:schemeClr val="tx1"/>
                </a:solidFill>
                <a:latin typeface="Lucida Bright" panose="02040602050505020304" pitchFamily="18" charset="0"/>
              </a:defRPr>
            </a:lvl1pPr>
            <a:lvl2pPr marL="742950" indent="-285750" defTabSz="912813">
              <a:spcBef>
                <a:spcPct val="20000"/>
              </a:spcBef>
              <a:buChar char="–"/>
              <a:defRPr sz="2800">
                <a:solidFill>
                  <a:schemeClr val="tx1"/>
                </a:solidFill>
                <a:latin typeface="Lucida Bright" panose="02040602050505020304" pitchFamily="18" charset="0"/>
              </a:defRPr>
            </a:lvl2pPr>
            <a:lvl3pPr marL="1143000" indent="-228600" defTabSz="912813">
              <a:spcBef>
                <a:spcPct val="20000"/>
              </a:spcBef>
              <a:buChar char="•"/>
              <a:defRPr sz="2400">
                <a:solidFill>
                  <a:schemeClr val="tx1"/>
                </a:solidFill>
                <a:latin typeface="Lucida Bright" panose="02040602050505020304" pitchFamily="18" charset="0"/>
              </a:defRPr>
            </a:lvl3pPr>
            <a:lvl4pPr marL="1600200" indent="-228600" defTabSz="912813">
              <a:spcBef>
                <a:spcPct val="20000"/>
              </a:spcBef>
              <a:buChar char="–"/>
              <a:defRPr sz="2000">
                <a:solidFill>
                  <a:schemeClr val="tx1"/>
                </a:solidFill>
                <a:latin typeface="Lucida Bright" panose="02040602050505020304" pitchFamily="18" charset="0"/>
              </a:defRPr>
            </a:lvl4pPr>
            <a:lvl5pPr marL="2057400" indent="-228600" defTabSz="912813">
              <a:spcBef>
                <a:spcPct val="20000"/>
              </a:spcBef>
              <a:buChar char="»"/>
              <a:defRPr sz="2000">
                <a:solidFill>
                  <a:schemeClr val="tx1"/>
                </a:solidFill>
                <a:latin typeface="Lucida Bright" panose="02040602050505020304" pitchFamily="18" charset="0"/>
              </a:defRPr>
            </a:lvl5pPr>
            <a:lvl6pPr marL="25146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r>
              <a:rPr lang="en-US" b="1" dirty="0">
                <a:solidFill>
                  <a:srgbClr val="FFFF00"/>
                </a:solidFill>
                <a:latin typeface="Arial" panose="020B0604020202020204" pitchFamily="34" charset="0"/>
                <a:cs typeface="Arial" panose="020B0604020202020204" pitchFamily="34" charset="0"/>
              </a:rPr>
              <a:t>Perceptions of Yoga on Sleep</a:t>
            </a:r>
          </a:p>
        </p:txBody>
      </p:sp>
      <p:sp>
        <p:nvSpPr>
          <p:cNvPr id="306179" name="Text Box 1030"/>
          <p:cNvSpPr txBox="1">
            <a:spLocks noChangeArrowheads="1"/>
          </p:cNvSpPr>
          <p:nvPr/>
        </p:nvSpPr>
        <p:spPr bwMode="auto">
          <a:xfrm>
            <a:off x="747713" y="5513388"/>
            <a:ext cx="7429500" cy="831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912813">
              <a:spcBef>
                <a:spcPct val="20000"/>
              </a:spcBef>
              <a:buChar char="•"/>
              <a:defRPr sz="3200">
                <a:solidFill>
                  <a:schemeClr val="tx1"/>
                </a:solidFill>
                <a:latin typeface="Lucida Bright" panose="02040602050505020304" pitchFamily="18" charset="0"/>
              </a:defRPr>
            </a:lvl1pPr>
            <a:lvl2pPr marL="742950" indent="-285750" defTabSz="912813">
              <a:spcBef>
                <a:spcPct val="20000"/>
              </a:spcBef>
              <a:buChar char="–"/>
              <a:defRPr sz="2800">
                <a:solidFill>
                  <a:schemeClr val="tx1"/>
                </a:solidFill>
                <a:latin typeface="Lucida Bright" panose="02040602050505020304" pitchFamily="18" charset="0"/>
              </a:defRPr>
            </a:lvl2pPr>
            <a:lvl3pPr marL="1143000" indent="-228600" defTabSz="912813">
              <a:spcBef>
                <a:spcPct val="20000"/>
              </a:spcBef>
              <a:buChar char="•"/>
              <a:defRPr sz="2400">
                <a:solidFill>
                  <a:schemeClr val="tx1"/>
                </a:solidFill>
                <a:latin typeface="Lucida Bright" panose="02040602050505020304" pitchFamily="18" charset="0"/>
              </a:defRPr>
            </a:lvl3pPr>
            <a:lvl4pPr marL="1600200" indent="-228600" defTabSz="912813">
              <a:spcBef>
                <a:spcPct val="20000"/>
              </a:spcBef>
              <a:buChar char="–"/>
              <a:defRPr sz="2000">
                <a:solidFill>
                  <a:schemeClr val="tx1"/>
                </a:solidFill>
                <a:latin typeface="Lucida Bright" panose="02040602050505020304" pitchFamily="18" charset="0"/>
              </a:defRPr>
            </a:lvl4pPr>
            <a:lvl5pPr marL="2057400" indent="-228600" defTabSz="912813">
              <a:spcBef>
                <a:spcPct val="20000"/>
              </a:spcBef>
              <a:buChar char="»"/>
              <a:defRPr sz="2000">
                <a:solidFill>
                  <a:schemeClr val="tx1"/>
                </a:solidFill>
                <a:latin typeface="Lucida Bright" panose="02040602050505020304" pitchFamily="18" charset="0"/>
              </a:defRPr>
            </a:lvl5pPr>
            <a:lvl6pPr marL="25146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r>
              <a:rPr lang="en-US" sz="1600">
                <a:latin typeface="Arial" panose="020B0604020202020204" pitchFamily="34" charset="0"/>
                <a:cs typeface="Times New Roman" panose="02020603050405020304" pitchFamily="18" charset="0"/>
              </a:rPr>
              <a:t>From: </a:t>
            </a:r>
            <a:r>
              <a:rPr lang="en-US" sz="1600" i="1">
                <a:latin typeface="Arial" panose="020B0604020202020204" pitchFamily="34" charset="0"/>
                <a:cs typeface="Times New Roman" panose="02020603050405020304" pitchFamily="18" charset="0"/>
              </a:rPr>
              <a:t>National survey of yoga practitioners: mental and physical health benefits, Ross A, Friedmann E, Bevans M, Thomas S, Complementary Therapies Medicine, 21:313-23, 2013.</a:t>
            </a:r>
          </a:p>
        </p:txBody>
      </p:sp>
      <p:grpSp>
        <p:nvGrpSpPr>
          <p:cNvPr id="5" name="Group 4"/>
          <p:cNvGrpSpPr/>
          <p:nvPr/>
        </p:nvGrpSpPr>
        <p:grpSpPr>
          <a:xfrm>
            <a:off x="400072" y="1456290"/>
            <a:ext cx="8329716" cy="3318910"/>
            <a:chOff x="1326271" y="1891025"/>
            <a:chExt cx="6290555" cy="1580056"/>
          </a:xfrm>
        </p:grpSpPr>
        <p:pic>
          <p:nvPicPr>
            <p:cNvPr id="2" name="Picture 1"/>
            <p:cNvPicPr>
              <a:picLocks noChangeAspect="1"/>
            </p:cNvPicPr>
            <p:nvPr/>
          </p:nvPicPr>
          <p:blipFill>
            <a:blip r:embed="rId3"/>
            <a:stretch>
              <a:fillRect/>
            </a:stretch>
          </p:blipFill>
          <p:spPr>
            <a:xfrm>
              <a:off x="1326273" y="1891025"/>
              <a:ext cx="6290552" cy="371825"/>
            </a:xfrm>
            <a:prstGeom prst="rect">
              <a:avLst/>
            </a:prstGeom>
          </p:spPr>
        </p:pic>
        <p:pic>
          <p:nvPicPr>
            <p:cNvPr id="3" name="Picture 2"/>
            <p:cNvPicPr>
              <a:picLocks noChangeAspect="1"/>
            </p:cNvPicPr>
            <p:nvPr/>
          </p:nvPicPr>
          <p:blipFill rotWithShape="1">
            <a:blip r:embed="rId4"/>
            <a:srcRect b="888"/>
            <a:stretch/>
          </p:blipFill>
          <p:spPr>
            <a:xfrm>
              <a:off x="1326271" y="2246319"/>
              <a:ext cx="2475894" cy="1223475"/>
            </a:xfrm>
            <a:prstGeom prst="rect">
              <a:avLst/>
            </a:prstGeom>
          </p:spPr>
        </p:pic>
        <p:pic>
          <p:nvPicPr>
            <p:cNvPr id="4" name="Picture 3"/>
            <p:cNvPicPr>
              <a:picLocks noChangeAspect="1"/>
            </p:cNvPicPr>
            <p:nvPr/>
          </p:nvPicPr>
          <p:blipFill>
            <a:blip r:embed="rId5"/>
            <a:stretch>
              <a:fillRect/>
            </a:stretch>
          </p:blipFill>
          <p:spPr>
            <a:xfrm>
              <a:off x="3740732" y="2246319"/>
              <a:ext cx="3876094" cy="1224762"/>
            </a:xfrm>
            <a:prstGeom prst="rect">
              <a:avLst/>
            </a:prstGeom>
          </p:spPr>
        </p:pic>
      </p:grpSp>
      <p:sp>
        <p:nvSpPr>
          <p:cNvPr id="6" name="Rectangle 5">
            <a:extLst>
              <a:ext uri="{FF2B5EF4-FFF2-40B4-BE49-F238E27FC236}">
                <a16:creationId xmlns:a16="http://schemas.microsoft.com/office/drawing/2014/main" id="{1DC8703E-F567-CCD7-4E82-295C88602E1D}"/>
              </a:ext>
            </a:extLst>
          </p:cNvPr>
          <p:cNvSpPr/>
          <p:nvPr/>
        </p:nvSpPr>
        <p:spPr>
          <a:xfrm>
            <a:off x="7168809" y="4010526"/>
            <a:ext cx="1092875" cy="764674"/>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51285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Text Box 12"/>
          <p:cNvSpPr txBox="1">
            <a:spLocks noChangeArrowheads="1"/>
          </p:cNvSpPr>
          <p:nvPr/>
        </p:nvSpPr>
        <p:spPr bwMode="auto">
          <a:xfrm>
            <a:off x="451644" y="2452151"/>
            <a:ext cx="8240712" cy="2831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33363" indent="-234950" defTabSz="912813">
              <a:spcBef>
                <a:spcPct val="20000"/>
              </a:spcBef>
              <a:buChar char="•"/>
              <a:defRPr sz="3200">
                <a:solidFill>
                  <a:schemeClr val="tx1"/>
                </a:solidFill>
                <a:latin typeface="Lucida Bright" panose="02040602050505020304" pitchFamily="18" charset="0"/>
              </a:defRPr>
            </a:lvl1pPr>
            <a:lvl2pPr marL="742950" indent="-285750" defTabSz="912813">
              <a:spcBef>
                <a:spcPct val="20000"/>
              </a:spcBef>
              <a:buChar char="–"/>
              <a:defRPr sz="2800">
                <a:solidFill>
                  <a:schemeClr val="tx1"/>
                </a:solidFill>
                <a:latin typeface="Lucida Bright" panose="02040602050505020304" pitchFamily="18" charset="0"/>
              </a:defRPr>
            </a:lvl2pPr>
            <a:lvl3pPr marL="1143000" indent="-228600" defTabSz="912813">
              <a:spcBef>
                <a:spcPct val="20000"/>
              </a:spcBef>
              <a:buChar char="•"/>
              <a:defRPr sz="2400">
                <a:solidFill>
                  <a:schemeClr val="tx1"/>
                </a:solidFill>
                <a:latin typeface="Lucida Bright" panose="02040602050505020304" pitchFamily="18" charset="0"/>
              </a:defRPr>
            </a:lvl3pPr>
            <a:lvl4pPr marL="1600200" indent="-228600" defTabSz="912813">
              <a:spcBef>
                <a:spcPct val="20000"/>
              </a:spcBef>
              <a:buChar char="–"/>
              <a:defRPr sz="2000">
                <a:solidFill>
                  <a:schemeClr val="tx1"/>
                </a:solidFill>
                <a:latin typeface="Lucida Bright" panose="02040602050505020304" pitchFamily="18" charset="0"/>
              </a:defRPr>
            </a:lvl4pPr>
            <a:lvl5pPr marL="2057400" indent="-228600" defTabSz="912813">
              <a:spcBef>
                <a:spcPct val="20000"/>
              </a:spcBef>
              <a:buChar char="»"/>
              <a:defRPr sz="2000">
                <a:solidFill>
                  <a:schemeClr val="tx1"/>
                </a:solidFill>
                <a:latin typeface="Lucida Bright" panose="02040602050505020304" pitchFamily="18" charset="0"/>
              </a:defRPr>
            </a:lvl5pPr>
            <a:lvl6pPr marL="25146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spcAft>
                <a:spcPts val="600"/>
              </a:spcAft>
              <a:buSzPct val="174000"/>
            </a:pPr>
            <a:r>
              <a:rPr lang="en-US" altLang="en-US" sz="2400" dirty="0">
                <a:solidFill>
                  <a:srgbClr val="FFFFCC"/>
                </a:solidFill>
                <a:latin typeface="Arial Narrow" panose="020B0606020202030204" pitchFamily="34" charset="0"/>
              </a:rPr>
              <a:t>“Yoga deﬁnitely helped                                                                       with sleeping ... it would take me a long time to get to sleep. When I was doing yoga it was much easier to fall asleep and stay asleep.”</a:t>
            </a:r>
          </a:p>
          <a:p>
            <a:pPr eaLnBrk="1" hangingPunct="1">
              <a:spcBef>
                <a:spcPct val="0"/>
              </a:spcBef>
              <a:spcAft>
                <a:spcPts val="600"/>
              </a:spcAft>
              <a:buSzPct val="174000"/>
            </a:pPr>
            <a:r>
              <a:rPr lang="en-US" altLang="en-US" sz="2400" dirty="0">
                <a:solidFill>
                  <a:srgbClr val="FFFFCC"/>
                </a:solidFill>
                <a:latin typeface="Arial Narrow" panose="020B0606020202030204" pitchFamily="34" charset="0"/>
              </a:rPr>
              <a:t>“I think I’ve been [sleeping] deeper and more comfortably because also, along with the foot on the wall, I also do the three part breathing so that I can relax myself before I try and fall asleep.”</a:t>
            </a:r>
          </a:p>
          <a:p>
            <a:pPr eaLnBrk="1" hangingPunct="1">
              <a:spcBef>
                <a:spcPct val="0"/>
              </a:spcBef>
              <a:spcAft>
                <a:spcPts val="600"/>
              </a:spcAft>
              <a:buSzPct val="174000"/>
            </a:pPr>
            <a:r>
              <a:rPr lang="en-US" altLang="en-US" sz="2400" dirty="0">
                <a:solidFill>
                  <a:srgbClr val="FFFFCC"/>
                </a:solidFill>
                <a:latin typeface="Arial Narrow" panose="020B0606020202030204" pitchFamily="34" charset="0"/>
              </a:rPr>
              <a:t>“Yea, I can sleep a lot better, fall asleep faster.”</a:t>
            </a:r>
          </a:p>
        </p:txBody>
      </p:sp>
      <p:sp>
        <p:nvSpPr>
          <p:cNvPr id="139267" name="Text Box 3"/>
          <p:cNvSpPr txBox="1">
            <a:spLocks noChangeArrowheads="1"/>
          </p:cNvSpPr>
          <p:nvPr/>
        </p:nvSpPr>
        <p:spPr bwMode="auto">
          <a:xfrm>
            <a:off x="803680" y="675921"/>
            <a:ext cx="2360567"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227013">
              <a:spcBef>
                <a:spcPct val="20000"/>
              </a:spcBef>
              <a:buChar char="•"/>
              <a:defRPr sz="3200">
                <a:solidFill>
                  <a:schemeClr val="tx1"/>
                </a:solidFill>
                <a:latin typeface="Lucida Bright" panose="02040602050505020304" pitchFamily="18" charset="0"/>
              </a:defRPr>
            </a:lvl1pPr>
            <a:lvl2pPr marL="742950" indent="-285750" defTabSz="227013">
              <a:spcBef>
                <a:spcPct val="20000"/>
              </a:spcBef>
              <a:buChar char="–"/>
              <a:defRPr sz="2800">
                <a:solidFill>
                  <a:schemeClr val="tx1"/>
                </a:solidFill>
                <a:latin typeface="Lucida Bright" panose="02040602050505020304" pitchFamily="18" charset="0"/>
              </a:defRPr>
            </a:lvl2pPr>
            <a:lvl3pPr marL="1143000" indent="-228600" defTabSz="227013">
              <a:spcBef>
                <a:spcPct val="20000"/>
              </a:spcBef>
              <a:buChar char="•"/>
              <a:defRPr sz="2400">
                <a:solidFill>
                  <a:schemeClr val="tx1"/>
                </a:solidFill>
                <a:latin typeface="Lucida Bright" panose="02040602050505020304" pitchFamily="18" charset="0"/>
              </a:defRPr>
            </a:lvl3pPr>
            <a:lvl4pPr marL="1600200" indent="-228600" defTabSz="227013">
              <a:spcBef>
                <a:spcPct val="20000"/>
              </a:spcBef>
              <a:buChar char="–"/>
              <a:defRPr sz="2000">
                <a:solidFill>
                  <a:schemeClr val="tx1"/>
                </a:solidFill>
                <a:latin typeface="Lucida Bright" panose="02040602050505020304" pitchFamily="18" charset="0"/>
              </a:defRPr>
            </a:lvl4pPr>
            <a:lvl5pPr marL="2057400" indent="-228600" defTabSz="227013">
              <a:spcBef>
                <a:spcPct val="20000"/>
              </a:spcBef>
              <a:buChar char="»"/>
              <a:defRPr sz="2000">
                <a:solidFill>
                  <a:schemeClr val="tx1"/>
                </a:solidFill>
                <a:latin typeface="Lucida Bright" panose="02040602050505020304" pitchFamily="18" charset="0"/>
              </a:defRPr>
            </a:lvl5pPr>
            <a:lvl6pPr marL="2514600" indent="-228600" defTabSz="227013"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defTabSz="227013"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defTabSz="227013"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defTabSz="227013"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gn="ctr" eaLnBrk="1" hangingPunct="1">
              <a:spcBef>
                <a:spcPct val="0"/>
              </a:spcBef>
              <a:buFontTx/>
              <a:buNone/>
            </a:pPr>
            <a:r>
              <a:rPr lang="en-US" altLang="en-US" b="1" dirty="0">
                <a:solidFill>
                  <a:srgbClr val="FFFF00"/>
                </a:solidFill>
                <a:latin typeface="Arial" panose="020B0604020202020204" pitchFamily="34" charset="0"/>
              </a:rPr>
              <a:t>Yoga on Sleep in Students</a:t>
            </a:r>
          </a:p>
        </p:txBody>
      </p:sp>
      <p:sp>
        <p:nvSpPr>
          <p:cNvPr id="139268" name="Text Box 3"/>
          <p:cNvSpPr txBox="1">
            <a:spLocks noChangeArrowheads="1"/>
          </p:cNvSpPr>
          <p:nvPr/>
        </p:nvSpPr>
        <p:spPr bwMode="auto">
          <a:xfrm>
            <a:off x="520700" y="5387687"/>
            <a:ext cx="824071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spcBef>
                <a:spcPct val="20000"/>
              </a:spcBef>
              <a:buChar char="•"/>
              <a:defRPr sz="3200">
                <a:solidFill>
                  <a:schemeClr val="tx1"/>
                </a:solidFill>
                <a:latin typeface="Lucida Bright" panose="02040602050505020304" pitchFamily="18" charset="0"/>
              </a:defRPr>
            </a:lvl1pPr>
            <a:lvl2pPr marL="742950" indent="-285750" defTabSz="912813">
              <a:spcBef>
                <a:spcPct val="20000"/>
              </a:spcBef>
              <a:buChar char="–"/>
              <a:defRPr sz="2800">
                <a:solidFill>
                  <a:schemeClr val="tx1"/>
                </a:solidFill>
                <a:latin typeface="Lucida Bright" panose="02040602050505020304" pitchFamily="18" charset="0"/>
              </a:defRPr>
            </a:lvl2pPr>
            <a:lvl3pPr marL="1143000" indent="-228600" defTabSz="912813">
              <a:spcBef>
                <a:spcPct val="20000"/>
              </a:spcBef>
              <a:buChar char="•"/>
              <a:defRPr sz="2400">
                <a:solidFill>
                  <a:schemeClr val="tx1"/>
                </a:solidFill>
                <a:latin typeface="Lucida Bright" panose="02040602050505020304" pitchFamily="18" charset="0"/>
              </a:defRPr>
            </a:lvl3pPr>
            <a:lvl4pPr marL="1600200" indent="-228600" defTabSz="912813">
              <a:spcBef>
                <a:spcPct val="20000"/>
              </a:spcBef>
              <a:buChar char="–"/>
              <a:defRPr sz="2000">
                <a:solidFill>
                  <a:schemeClr val="tx1"/>
                </a:solidFill>
                <a:latin typeface="Lucida Bright" panose="02040602050505020304" pitchFamily="18" charset="0"/>
              </a:defRPr>
            </a:lvl4pPr>
            <a:lvl5pPr marL="2057400" indent="-228600" defTabSz="912813">
              <a:spcBef>
                <a:spcPct val="20000"/>
              </a:spcBef>
              <a:buChar char="»"/>
              <a:defRPr sz="2000">
                <a:solidFill>
                  <a:schemeClr val="tx1"/>
                </a:solidFill>
                <a:latin typeface="Lucida Bright" panose="02040602050505020304" pitchFamily="18" charset="0"/>
              </a:defRPr>
            </a:lvl5pPr>
            <a:lvl6pPr marL="25146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r>
              <a:rPr lang="en-US" altLang="en-US" sz="1600" dirty="0">
                <a:latin typeface="Arial Narrow" panose="020B0606020202030204" pitchFamily="34" charset="0"/>
                <a:cs typeface="Arial" panose="020B0604020202020204" pitchFamily="34" charset="0"/>
              </a:rPr>
              <a:t>From: </a:t>
            </a:r>
            <a:r>
              <a:rPr lang="en-US" altLang="en-US" sz="1600" i="1" dirty="0">
                <a:latin typeface="Arial Narrow" panose="020B0606020202030204" pitchFamily="34" charset="0"/>
                <a:cs typeface="Arial" panose="020B0604020202020204" pitchFamily="34" charset="0"/>
              </a:rPr>
              <a:t>Qualitative evaluation of a high school yoga program: Feasibility and perceived benefits, Conboy LA, Noggle JJ, Frey JL, </a:t>
            </a:r>
            <a:r>
              <a:rPr lang="en-US" altLang="en-US" sz="1600" i="1" dirty="0" err="1">
                <a:latin typeface="Arial Narrow" panose="020B0606020202030204" pitchFamily="34" charset="0"/>
                <a:cs typeface="Arial" panose="020B0604020202020204" pitchFamily="34" charset="0"/>
              </a:rPr>
              <a:t>Kudesia</a:t>
            </a:r>
            <a:r>
              <a:rPr lang="en-US" altLang="en-US" sz="1600" i="1" dirty="0">
                <a:latin typeface="Arial Narrow" panose="020B0606020202030204" pitchFamily="34" charset="0"/>
                <a:cs typeface="Arial" panose="020B0604020202020204" pitchFamily="34" charset="0"/>
              </a:rPr>
              <a:t> RS, Khalsa SBS, Explore: The Journal of Science &amp; Healing, 9:171-180, 2013.</a:t>
            </a:r>
          </a:p>
          <a:p>
            <a:pPr eaLnBrk="1" hangingPunct="1">
              <a:spcBef>
                <a:spcPct val="0"/>
              </a:spcBef>
              <a:buFontTx/>
              <a:buNone/>
            </a:pPr>
            <a:r>
              <a:rPr lang="en-US" altLang="en-US" sz="1600" i="1" dirty="0">
                <a:latin typeface="Arial Narrow" panose="020B0606020202030204" pitchFamily="34" charset="0"/>
                <a:cs typeface="Arial" panose="020B0604020202020204" pitchFamily="34" charset="0"/>
              </a:rPr>
              <a:t>A Qualitative Examination of Yoga for Middle School Adolescents, </a:t>
            </a:r>
            <a:r>
              <a:rPr lang="en-US" altLang="en-US" sz="1600" i="1" dirty="0" err="1">
                <a:latin typeface="Arial Narrow" panose="020B0606020202030204" pitchFamily="34" charset="0"/>
                <a:cs typeface="Arial" panose="020B0604020202020204" pitchFamily="34" charset="0"/>
              </a:rPr>
              <a:t>Butzer</a:t>
            </a:r>
            <a:r>
              <a:rPr lang="en-US" altLang="en-US" sz="1600" i="1" dirty="0">
                <a:latin typeface="Arial Narrow" panose="020B0606020202030204" pitchFamily="34" charset="0"/>
                <a:cs typeface="Arial" panose="020B0604020202020204" pitchFamily="34" charset="0"/>
              </a:rPr>
              <a:t> B, </a:t>
            </a:r>
            <a:r>
              <a:rPr lang="en-US" altLang="en-US" sz="1600" i="1" dirty="0" err="1">
                <a:latin typeface="Arial Narrow" panose="020B0606020202030204" pitchFamily="34" charset="0"/>
                <a:cs typeface="Arial" panose="020B0604020202020204" pitchFamily="34" charset="0"/>
              </a:rPr>
              <a:t>LoRusso</a:t>
            </a:r>
            <a:r>
              <a:rPr lang="en-US" altLang="en-US" sz="1600" i="1" dirty="0">
                <a:latin typeface="Arial Narrow" panose="020B0606020202030204" pitchFamily="34" charset="0"/>
                <a:cs typeface="Arial" panose="020B0604020202020204" pitchFamily="34" charset="0"/>
              </a:rPr>
              <a:t> AM, Windsor R, Riley F, Frame K, Khalsa SBS, Conboy L., Advances in School  Mental Health Promotion, 10(3):195-219, 2017.</a:t>
            </a:r>
          </a:p>
        </p:txBody>
      </p:sp>
      <p:pic>
        <p:nvPicPr>
          <p:cNvPr id="3" name="Picture 2">
            <a:extLst>
              <a:ext uri="{FF2B5EF4-FFF2-40B4-BE49-F238E27FC236}">
                <a16:creationId xmlns:a16="http://schemas.microsoft.com/office/drawing/2014/main" id="{60E2B62A-8253-4FC6-8F63-157DE179F05D}"/>
              </a:ext>
            </a:extLst>
          </p:cNvPr>
          <p:cNvPicPr>
            <a:picLocks noChangeAspect="1"/>
          </p:cNvPicPr>
          <p:nvPr/>
        </p:nvPicPr>
        <p:blipFill>
          <a:blip r:embed="rId2"/>
          <a:stretch>
            <a:fillRect/>
          </a:stretch>
        </p:blipFill>
        <p:spPr>
          <a:xfrm>
            <a:off x="3516283" y="393094"/>
            <a:ext cx="5251311" cy="2298347"/>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ext Box 5">
            <a:extLst>
              <a:ext uri="{FF2B5EF4-FFF2-40B4-BE49-F238E27FC236}">
                <a16:creationId xmlns:a16="http://schemas.microsoft.com/office/drawing/2014/main" id="{E2688C38-EB80-4FBE-A151-F82A175E0A13}"/>
              </a:ext>
            </a:extLst>
          </p:cNvPr>
          <p:cNvSpPr txBox="1">
            <a:spLocks noChangeArrowheads="1"/>
          </p:cNvSpPr>
          <p:nvPr/>
        </p:nvSpPr>
        <p:spPr bwMode="auto">
          <a:xfrm>
            <a:off x="434380" y="622484"/>
            <a:ext cx="824071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defRPr>
            </a:lvl1pPr>
            <a:lvl2pPr marL="742950" indent="-285750" eaLnBrk="0" hangingPunct="0">
              <a:defRPr sz="2400">
                <a:solidFill>
                  <a:schemeClr val="tx1"/>
                </a:solidFill>
                <a:latin typeface="Arial" panose="020B0604020202020204" pitchFamily="34" charset="0"/>
              </a:defRPr>
            </a:lvl2pPr>
            <a:lvl3pPr marL="1143000" indent="-228600" eaLnBrk="0" hangingPunct="0">
              <a:defRPr sz="2400">
                <a:solidFill>
                  <a:schemeClr val="tx1"/>
                </a:solidFill>
                <a:latin typeface="Arial" panose="020B0604020202020204" pitchFamily="34" charset="0"/>
              </a:defRPr>
            </a:lvl3pPr>
            <a:lvl4pPr marL="1600200" indent="-228600" eaLnBrk="0" hangingPunct="0">
              <a:defRPr sz="2400">
                <a:solidFill>
                  <a:schemeClr val="tx1"/>
                </a:solidFill>
                <a:latin typeface="Arial" panose="020B0604020202020204" pitchFamily="34" charset="0"/>
              </a:defRPr>
            </a:lvl4pPr>
            <a:lvl5pPr marL="2057400" indent="-228600" eaLnBrk="0" hangingPunct="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eaLnBrk="1" hangingPunct="1"/>
            <a:r>
              <a:rPr lang="en-US" altLang="en-US" sz="3200" b="1" dirty="0">
                <a:solidFill>
                  <a:srgbClr val="FFFF00"/>
                </a:solidFill>
              </a:rPr>
              <a:t>Yoga for Mental Health in Educators</a:t>
            </a:r>
          </a:p>
        </p:txBody>
      </p:sp>
      <p:sp>
        <p:nvSpPr>
          <p:cNvPr id="4" name="Text Box 3">
            <a:extLst>
              <a:ext uri="{FF2B5EF4-FFF2-40B4-BE49-F238E27FC236}">
                <a16:creationId xmlns:a16="http://schemas.microsoft.com/office/drawing/2014/main" id="{F76B0B77-9F87-461C-8223-094C782C01CD}"/>
              </a:ext>
            </a:extLst>
          </p:cNvPr>
          <p:cNvSpPr txBox="1">
            <a:spLocks noChangeArrowheads="1"/>
          </p:cNvSpPr>
          <p:nvPr/>
        </p:nvSpPr>
        <p:spPr bwMode="auto">
          <a:xfrm>
            <a:off x="514889" y="5701768"/>
            <a:ext cx="82407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spcBef>
                <a:spcPct val="20000"/>
              </a:spcBef>
              <a:buChar char="•"/>
              <a:defRPr sz="3200">
                <a:solidFill>
                  <a:schemeClr val="tx1"/>
                </a:solidFill>
                <a:latin typeface="Lucida Bright" panose="02040602050505020304" pitchFamily="18" charset="0"/>
              </a:defRPr>
            </a:lvl1pPr>
            <a:lvl2pPr marL="742950" indent="-285750" defTabSz="912813">
              <a:spcBef>
                <a:spcPct val="20000"/>
              </a:spcBef>
              <a:buChar char="–"/>
              <a:defRPr sz="2800">
                <a:solidFill>
                  <a:schemeClr val="tx1"/>
                </a:solidFill>
                <a:latin typeface="Lucida Bright" panose="02040602050505020304" pitchFamily="18" charset="0"/>
              </a:defRPr>
            </a:lvl2pPr>
            <a:lvl3pPr marL="1143000" indent="-228600" defTabSz="912813">
              <a:spcBef>
                <a:spcPct val="20000"/>
              </a:spcBef>
              <a:buChar char="•"/>
              <a:defRPr sz="2400">
                <a:solidFill>
                  <a:schemeClr val="tx1"/>
                </a:solidFill>
                <a:latin typeface="Lucida Bright" panose="02040602050505020304" pitchFamily="18" charset="0"/>
              </a:defRPr>
            </a:lvl3pPr>
            <a:lvl4pPr marL="1600200" indent="-228600" defTabSz="912813">
              <a:spcBef>
                <a:spcPct val="20000"/>
              </a:spcBef>
              <a:buChar char="–"/>
              <a:defRPr sz="2000">
                <a:solidFill>
                  <a:schemeClr val="tx1"/>
                </a:solidFill>
                <a:latin typeface="Lucida Bright" panose="02040602050505020304" pitchFamily="18" charset="0"/>
              </a:defRPr>
            </a:lvl4pPr>
            <a:lvl5pPr marL="2057400" indent="-228600" defTabSz="912813">
              <a:spcBef>
                <a:spcPct val="20000"/>
              </a:spcBef>
              <a:buChar char="»"/>
              <a:defRPr sz="2000">
                <a:solidFill>
                  <a:schemeClr val="tx1"/>
                </a:solidFill>
                <a:latin typeface="Lucida Bright" panose="02040602050505020304" pitchFamily="18" charset="0"/>
              </a:defRPr>
            </a:lvl5pPr>
            <a:lvl6pPr marL="25146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r>
              <a:rPr lang="en-US" sz="1600" dirty="0">
                <a:latin typeface="Arial Narrow" panose="020B0606020202030204" pitchFamily="34" charset="0"/>
                <a:cs typeface="Arial" panose="020B0604020202020204" pitchFamily="34" charset="0"/>
              </a:rPr>
              <a:t>From: </a:t>
            </a:r>
            <a:r>
              <a:rPr lang="en-US" sz="1600" i="1" dirty="0">
                <a:latin typeface="Arial Narrow" panose="020B0606020202030204" pitchFamily="34" charset="0"/>
                <a:cs typeface="Arial" panose="020B0604020202020204" pitchFamily="34" charset="0"/>
              </a:rPr>
              <a:t>Improvements in Psychological and Occupational Well-being Following a Brief Yoga-Based Program for Education Professionals. Trent NL, Borden S, </a:t>
            </a:r>
            <a:r>
              <a:rPr lang="en-US" sz="1600" i="1" dirty="0" err="1">
                <a:latin typeface="Arial Narrow" panose="020B0606020202030204" pitchFamily="34" charset="0"/>
                <a:cs typeface="Arial" panose="020B0604020202020204" pitchFamily="34" charset="0"/>
              </a:rPr>
              <a:t>Miraglia</a:t>
            </a:r>
            <a:r>
              <a:rPr lang="en-US" sz="1600" i="1" dirty="0">
                <a:latin typeface="Arial Narrow" panose="020B0606020202030204" pitchFamily="34" charset="0"/>
                <a:cs typeface="Arial" panose="020B0604020202020204" pitchFamily="34" charset="0"/>
              </a:rPr>
              <a:t> M, </a:t>
            </a:r>
            <a:r>
              <a:rPr lang="en-US" sz="1600" i="1" dirty="0" err="1">
                <a:latin typeface="Arial Narrow" panose="020B0606020202030204" pitchFamily="34" charset="0"/>
                <a:cs typeface="Arial" panose="020B0604020202020204" pitchFamily="34" charset="0"/>
              </a:rPr>
              <a:t>Pasalis</a:t>
            </a:r>
            <a:r>
              <a:rPr lang="en-US" sz="1600" i="1" dirty="0">
                <a:latin typeface="Arial Narrow" panose="020B0606020202030204" pitchFamily="34" charset="0"/>
                <a:cs typeface="Arial" panose="020B0604020202020204" pitchFamily="34" charset="0"/>
              </a:rPr>
              <a:t> E, Dusek JA, Khalsa SBS.</a:t>
            </a:r>
          </a:p>
          <a:p>
            <a:pPr eaLnBrk="1" hangingPunct="1">
              <a:spcBef>
                <a:spcPct val="0"/>
              </a:spcBef>
              <a:buFontTx/>
              <a:buNone/>
            </a:pPr>
            <a:r>
              <a:rPr lang="en-US" sz="1600" i="1" dirty="0">
                <a:latin typeface="Arial Narrow" panose="020B0606020202030204" pitchFamily="34" charset="0"/>
                <a:cs typeface="Arial" panose="020B0604020202020204" pitchFamily="34" charset="0"/>
              </a:rPr>
              <a:t>Global Advances in Health and Medicine Jun 11;8:2164956119856856, 2019.</a:t>
            </a:r>
          </a:p>
        </p:txBody>
      </p:sp>
      <p:pic>
        <p:nvPicPr>
          <p:cNvPr id="3" name="Picture 2">
            <a:extLst>
              <a:ext uri="{FF2B5EF4-FFF2-40B4-BE49-F238E27FC236}">
                <a16:creationId xmlns:a16="http://schemas.microsoft.com/office/drawing/2014/main" id="{546FDDA8-DED2-106D-2AD9-BF6A9D6C0E31}"/>
              </a:ext>
            </a:extLst>
          </p:cNvPr>
          <p:cNvPicPr>
            <a:picLocks noChangeAspect="1"/>
          </p:cNvPicPr>
          <p:nvPr/>
        </p:nvPicPr>
        <p:blipFill>
          <a:blip r:embed="rId2"/>
          <a:stretch>
            <a:fillRect/>
          </a:stretch>
        </p:blipFill>
        <p:spPr>
          <a:xfrm>
            <a:off x="2033266" y="1293177"/>
            <a:ext cx="5077467" cy="4322673"/>
          </a:xfrm>
          <a:prstGeom prst="rect">
            <a:avLst/>
          </a:prstGeom>
        </p:spPr>
      </p:pic>
    </p:spTree>
    <p:extLst>
      <p:ext uri="{BB962C8B-B14F-4D97-AF65-F5344CB8AC3E}">
        <p14:creationId xmlns:p14="http://schemas.microsoft.com/office/powerpoint/2010/main" val="34733113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Text Box 3"/>
          <p:cNvSpPr txBox="1">
            <a:spLocks noChangeArrowheads="1"/>
          </p:cNvSpPr>
          <p:nvPr/>
        </p:nvSpPr>
        <p:spPr bwMode="auto">
          <a:xfrm>
            <a:off x="2269992" y="623311"/>
            <a:ext cx="46040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gn="ctr" eaLnBrk="1" hangingPunct="1">
              <a:spcBef>
                <a:spcPct val="0"/>
              </a:spcBef>
              <a:buFontTx/>
              <a:buNone/>
            </a:pPr>
            <a:r>
              <a:rPr lang="en-US" altLang="en-US" b="1" dirty="0">
                <a:solidFill>
                  <a:srgbClr val="FFFF00"/>
                </a:solidFill>
                <a:latin typeface="Arial" panose="020B0604020202020204" pitchFamily="34" charset="0"/>
              </a:rPr>
              <a:t>Yoga for PTSD</a:t>
            </a:r>
          </a:p>
        </p:txBody>
      </p:sp>
      <p:sp>
        <p:nvSpPr>
          <p:cNvPr id="161796" name="Text Box 4"/>
          <p:cNvSpPr txBox="1">
            <a:spLocks noChangeArrowheads="1"/>
          </p:cNvSpPr>
          <p:nvPr/>
        </p:nvSpPr>
        <p:spPr bwMode="auto">
          <a:xfrm>
            <a:off x="864678" y="5580423"/>
            <a:ext cx="779938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r>
              <a:rPr lang="en-US" altLang="en-US" sz="1600" dirty="0">
                <a:latin typeface="Arial" panose="020B0604020202020204" pitchFamily="34" charset="0"/>
                <a:cs typeface="Times New Roman" panose="02020603050405020304" pitchFamily="18" charset="0"/>
              </a:rPr>
              <a:t>From:  </a:t>
            </a:r>
            <a:r>
              <a:rPr lang="en-US" altLang="en-US" sz="1600" i="1" dirty="0">
                <a:latin typeface="Arial" panose="020B0604020202020204" pitchFamily="34" charset="0"/>
                <a:cs typeface="Times New Roman" panose="02020603050405020304" pitchFamily="18" charset="0"/>
              </a:rPr>
              <a:t>A Yoga Intervention for Posttraumatic Stress: A Preliminary Randomized Control Trial, Evidence-Based Complementary and Alternative Medicine, Jindani F, Turner N, Khalsa SBS, 351746, 2015.</a:t>
            </a:r>
          </a:p>
        </p:txBody>
      </p:sp>
      <p:pic>
        <p:nvPicPr>
          <p:cNvPr id="6" name="Picture 5">
            <a:extLst>
              <a:ext uri="{FF2B5EF4-FFF2-40B4-BE49-F238E27FC236}">
                <a16:creationId xmlns:a16="http://schemas.microsoft.com/office/drawing/2014/main" id="{F2606616-F65C-729D-3011-4FD675A0BDA1}"/>
              </a:ext>
            </a:extLst>
          </p:cNvPr>
          <p:cNvPicPr>
            <a:picLocks noChangeAspect="1"/>
          </p:cNvPicPr>
          <p:nvPr/>
        </p:nvPicPr>
        <p:blipFill>
          <a:blip r:embed="rId3"/>
          <a:stretch>
            <a:fillRect/>
          </a:stretch>
        </p:blipFill>
        <p:spPr>
          <a:xfrm>
            <a:off x="1904983" y="1259053"/>
            <a:ext cx="5334034" cy="4270402"/>
          </a:xfrm>
          <a:prstGeom prst="rect">
            <a:avLst/>
          </a:prstGeom>
        </p:spPr>
      </p:pic>
    </p:spTree>
    <p:extLst>
      <p:ext uri="{BB962C8B-B14F-4D97-AF65-F5344CB8AC3E}">
        <p14:creationId xmlns:p14="http://schemas.microsoft.com/office/powerpoint/2010/main" val="27381464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Text Box 3"/>
          <p:cNvSpPr txBox="1">
            <a:spLocks noChangeArrowheads="1"/>
          </p:cNvSpPr>
          <p:nvPr/>
        </p:nvSpPr>
        <p:spPr bwMode="auto">
          <a:xfrm>
            <a:off x="996540" y="719536"/>
            <a:ext cx="316062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gn="ctr" eaLnBrk="1" hangingPunct="1">
              <a:spcBef>
                <a:spcPct val="0"/>
              </a:spcBef>
              <a:buFontTx/>
              <a:buNone/>
            </a:pPr>
            <a:r>
              <a:rPr lang="en-US" altLang="en-US" b="1" dirty="0">
                <a:solidFill>
                  <a:srgbClr val="FFFF00"/>
                </a:solidFill>
                <a:latin typeface="Arial" panose="020B0604020202020204" pitchFamily="34" charset="0"/>
              </a:rPr>
              <a:t>Yoga and CBT for PTSD</a:t>
            </a:r>
          </a:p>
        </p:txBody>
      </p:sp>
      <p:sp>
        <p:nvSpPr>
          <p:cNvPr id="161796" name="Text Box 4"/>
          <p:cNvSpPr txBox="1">
            <a:spLocks noChangeArrowheads="1"/>
          </p:cNvSpPr>
          <p:nvPr/>
        </p:nvSpPr>
        <p:spPr bwMode="auto">
          <a:xfrm>
            <a:off x="393893" y="2048588"/>
            <a:ext cx="4365919"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r>
              <a:rPr lang="en-US" altLang="en-US" sz="1600" dirty="0">
                <a:latin typeface="Arial Narrow" panose="020B0606020202030204" pitchFamily="34" charset="0"/>
                <a:cs typeface="Times New Roman" panose="02020603050405020304" pitchFamily="18" charset="0"/>
              </a:rPr>
              <a:t>From:  </a:t>
            </a:r>
            <a:r>
              <a:rPr lang="en-US" altLang="en-US" sz="1600" i="1" dirty="0">
                <a:latin typeface="Arial Narrow" panose="020B0606020202030204" pitchFamily="34" charset="0"/>
                <a:cs typeface="Times New Roman" panose="02020603050405020304" pitchFamily="18" charset="0"/>
              </a:rPr>
              <a:t>Evaluation of a Combined Yoga and Cognitive Behavioral Therapy Program for Posttraumatic Stress Disorder, Staples JK, Mintie D, Khalsa SBS, Journal of Alternative and Complementary Medicine 22, No. 6, Abstracts 2016.</a:t>
            </a:r>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04916" y="508593"/>
            <a:ext cx="3863395" cy="2806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a:extLst>
              <a:ext uri="{FF2B5EF4-FFF2-40B4-BE49-F238E27FC236}">
                <a16:creationId xmlns:a16="http://schemas.microsoft.com/office/drawing/2014/main" id="{9613F942-4960-4101-A2A7-5CE612AB683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63754" y="3429000"/>
            <a:ext cx="4204761" cy="3054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8">
            <a:extLst>
              <a:ext uri="{FF2B5EF4-FFF2-40B4-BE49-F238E27FC236}">
                <a16:creationId xmlns:a16="http://schemas.microsoft.com/office/drawing/2014/main" id="{4DF2E58F-96A6-4EB0-9C71-4C76BF39A8C4}"/>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4867" b="33400"/>
          <a:stretch/>
        </p:blipFill>
        <p:spPr bwMode="auto">
          <a:xfrm>
            <a:off x="365604" y="3773255"/>
            <a:ext cx="4204761" cy="2382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9">
            <a:extLst>
              <a:ext uri="{FF2B5EF4-FFF2-40B4-BE49-F238E27FC236}">
                <a16:creationId xmlns:a16="http://schemas.microsoft.com/office/drawing/2014/main" id="{864C8915-8BD5-4545-A30C-BDA8F42F7079}"/>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89187"/>
          <a:stretch/>
        </p:blipFill>
        <p:spPr bwMode="auto">
          <a:xfrm>
            <a:off x="365605" y="6155716"/>
            <a:ext cx="4204760" cy="3297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a:extLst>
              <a:ext uri="{FF2B5EF4-FFF2-40B4-BE49-F238E27FC236}">
                <a16:creationId xmlns:a16="http://schemas.microsoft.com/office/drawing/2014/main" id="{C96E9794-8942-434D-9952-9446D736713A}"/>
              </a:ext>
            </a:extLst>
          </p:cNvPr>
          <p:cNvSpPr txBox="1"/>
          <p:nvPr/>
        </p:nvSpPr>
        <p:spPr>
          <a:xfrm>
            <a:off x="365384" y="3438321"/>
            <a:ext cx="4198370" cy="338554"/>
          </a:xfrm>
          <a:prstGeom prst="rect">
            <a:avLst/>
          </a:prstGeom>
          <a:solidFill>
            <a:srgbClr val="FFFFFF"/>
          </a:solidFill>
        </p:spPr>
        <p:txBody>
          <a:bodyPr wrap="square" rtlCol="0">
            <a:spAutoFit/>
          </a:bodyPr>
          <a:lstStyle/>
          <a:p>
            <a:r>
              <a:rPr lang="en-US" sz="1600" b="1" dirty="0">
                <a:solidFill>
                  <a:schemeClr val="tx2"/>
                </a:solidFill>
              </a:rPr>
              <a:t>                </a:t>
            </a:r>
            <a:r>
              <a:rPr lang="en-US" sz="1400" b="1" dirty="0">
                <a:solidFill>
                  <a:schemeClr val="tx2"/>
                </a:solidFill>
              </a:rPr>
              <a:t>Pittsburgh Sleep Quality Index</a:t>
            </a:r>
          </a:p>
        </p:txBody>
      </p:sp>
      <p:sp>
        <p:nvSpPr>
          <p:cNvPr id="4" name="Rectangle 3">
            <a:extLst>
              <a:ext uri="{FF2B5EF4-FFF2-40B4-BE49-F238E27FC236}">
                <a16:creationId xmlns:a16="http://schemas.microsoft.com/office/drawing/2014/main" id="{927D1E9C-F066-4B5B-B62A-72AAFA25CA7B}"/>
              </a:ext>
            </a:extLst>
          </p:cNvPr>
          <p:cNvSpPr/>
          <p:nvPr/>
        </p:nvSpPr>
        <p:spPr>
          <a:xfrm>
            <a:off x="750499" y="5956410"/>
            <a:ext cx="246042" cy="40544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4" name="TextBox 13">
            <a:extLst>
              <a:ext uri="{FF2B5EF4-FFF2-40B4-BE49-F238E27FC236}">
                <a16:creationId xmlns:a16="http://schemas.microsoft.com/office/drawing/2014/main" id="{B6C07A29-B889-4937-B971-D35838372D0F}"/>
              </a:ext>
            </a:extLst>
          </p:cNvPr>
          <p:cNvSpPr txBox="1"/>
          <p:nvPr/>
        </p:nvSpPr>
        <p:spPr>
          <a:xfrm rot="16200000">
            <a:off x="-843459" y="4779820"/>
            <a:ext cx="2743018" cy="338554"/>
          </a:xfrm>
          <a:prstGeom prst="rect">
            <a:avLst/>
          </a:prstGeom>
          <a:solidFill>
            <a:srgbClr val="FFFFFF"/>
          </a:solidFill>
        </p:spPr>
        <p:txBody>
          <a:bodyPr wrap="square" rtlCol="0">
            <a:spAutoFit/>
          </a:bodyPr>
          <a:lstStyle/>
          <a:p>
            <a:r>
              <a:rPr lang="en-US" sz="1600" b="1" dirty="0">
                <a:solidFill>
                  <a:schemeClr val="tx2"/>
                </a:solidFill>
              </a:rPr>
              <a:t>                </a:t>
            </a:r>
            <a:r>
              <a:rPr lang="en-US" sz="1400" b="1" dirty="0">
                <a:solidFill>
                  <a:schemeClr val="tx2"/>
                </a:solidFill>
              </a:rPr>
              <a:t>PSQI Score</a:t>
            </a:r>
          </a:p>
        </p:txBody>
      </p:sp>
      <p:pic>
        <p:nvPicPr>
          <p:cNvPr id="15" name="Picture 6">
            <a:extLst>
              <a:ext uri="{FF2B5EF4-FFF2-40B4-BE49-F238E27FC236}">
                <a16:creationId xmlns:a16="http://schemas.microsoft.com/office/drawing/2014/main" id="{E31D0687-0321-4862-AC17-07A5F5FACE5A}"/>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7250" t="69782" r="51270" b="18814"/>
          <a:stretch/>
        </p:blipFill>
        <p:spPr bwMode="auto">
          <a:xfrm>
            <a:off x="1073598" y="5335151"/>
            <a:ext cx="1852887" cy="4875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951953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2"/>
          <p:cNvSpPr txBox="1">
            <a:spLocks noChangeArrowheads="1"/>
          </p:cNvSpPr>
          <p:nvPr/>
        </p:nvSpPr>
        <p:spPr bwMode="auto">
          <a:xfrm>
            <a:off x="901488" y="2399965"/>
            <a:ext cx="7215187"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spcBef>
                <a:spcPct val="20000"/>
              </a:spcBef>
              <a:buChar char="•"/>
              <a:defRPr sz="3200">
                <a:solidFill>
                  <a:schemeClr val="tx1"/>
                </a:solidFill>
                <a:latin typeface="Lucida Bright" panose="02040602050505020304" pitchFamily="18" charset="0"/>
              </a:defRPr>
            </a:lvl1pPr>
            <a:lvl2pPr marL="742950" indent="-285750" defTabSz="912813">
              <a:spcBef>
                <a:spcPct val="20000"/>
              </a:spcBef>
              <a:buChar char="–"/>
              <a:defRPr sz="2800">
                <a:solidFill>
                  <a:schemeClr val="tx1"/>
                </a:solidFill>
                <a:latin typeface="Lucida Bright" panose="02040602050505020304" pitchFamily="18" charset="0"/>
              </a:defRPr>
            </a:lvl2pPr>
            <a:lvl3pPr marL="1143000" indent="-228600" defTabSz="912813">
              <a:spcBef>
                <a:spcPct val="20000"/>
              </a:spcBef>
              <a:buChar char="•"/>
              <a:defRPr sz="2400">
                <a:solidFill>
                  <a:schemeClr val="tx1"/>
                </a:solidFill>
                <a:latin typeface="Lucida Bright" panose="02040602050505020304" pitchFamily="18" charset="0"/>
              </a:defRPr>
            </a:lvl3pPr>
            <a:lvl4pPr marL="1600200" indent="-228600" defTabSz="912813">
              <a:spcBef>
                <a:spcPct val="20000"/>
              </a:spcBef>
              <a:buChar char="–"/>
              <a:defRPr sz="2000">
                <a:solidFill>
                  <a:schemeClr val="tx1"/>
                </a:solidFill>
                <a:latin typeface="Lucida Bright" panose="02040602050505020304" pitchFamily="18" charset="0"/>
              </a:defRPr>
            </a:lvl4pPr>
            <a:lvl5pPr marL="2057400" indent="-228600" defTabSz="912813">
              <a:spcBef>
                <a:spcPct val="20000"/>
              </a:spcBef>
              <a:buChar char="»"/>
              <a:defRPr sz="2000">
                <a:solidFill>
                  <a:schemeClr val="tx1"/>
                </a:solidFill>
                <a:latin typeface="Lucida Bright" panose="02040602050505020304" pitchFamily="18" charset="0"/>
              </a:defRPr>
            </a:lvl5pPr>
            <a:lvl6pPr marL="25146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gn="ctr" eaLnBrk="1" hangingPunct="1">
              <a:spcBef>
                <a:spcPct val="0"/>
              </a:spcBef>
              <a:buFontTx/>
              <a:buNone/>
            </a:pPr>
            <a:r>
              <a:rPr lang="en-US" altLang="en-US" sz="5400" dirty="0">
                <a:solidFill>
                  <a:srgbClr val="FFFF00"/>
                </a:solidFill>
                <a:latin typeface="Arial" panose="020B0604020202020204" pitchFamily="34" charset="0"/>
              </a:rPr>
              <a:t>Insomnia and Hyperarousal</a:t>
            </a:r>
          </a:p>
        </p:txBody>
      </p:sp>
    </p:spTree>
    <p:extLst>
      <p:ext uri="{BB962C8B-B14F-4D97-AF65-F5344CB8AC3E}">
        <p14:creationId xmlns:p14="http://schemas.microsoft.com/office/powerpoint/2010/main" val="15745197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C:\My Documents\Images\Manuscript figures\Adam temperature insomnia edited.bmp"/>
          <p:cNvPicPr>
            <a:picLocks noChangeAspect="1" noChangeArrowheads="1"/>
          </p:cNvPicPr>
          <p:nvPr/>
        </p:nvPicPr>
        <p:blipFill>
          <a:blip r:embed="rId3">
            <a:extLst>
              <a:ext uri="{28A0092B-C50C-407E-A947-70E740481C1C}">
                <a14:useLocalDpi xmlns:a14="http://schemas.microsoft.com/office/drawing/2010/main" val="0"/>
              </a:ext>
            </a:extLst>
          </a:blip>
          <a:srcRect l="2620" t="7294" r="4628" b="3081"/>
          <a:stretch>
            <a:fillRect/>
          </a:stretch>
        </p:blipFill>
        <p:spPr bwMode="auto">
          <a:xfrm>
            <a:off x="736600" y="857250"/>
            <a:ext cx="3811588" cy="255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7" name="Text Box 3"/>
          <p:cNvSpPr txBox="1">
            <a:spLocks noChangeArrowheads="1"/>
          </p:cNvSpPr>
          <p:nvPr/>
        </p:nvSpPr>
        <p:spPr bwMode="auto">
          <a:xfrm>
            <a:off x="1069975" y="3387725"/>
            <a:ext cx="3225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latin typeface="Arial" panose="020B0604020202020204" pitchFamily="34" charset="0"/>
                <a:cs typeface="Times New Roman" panose="02020603050405020304" pitchFamily="18" charset="0"/>
              </a:rPr>
              <a:t>Adam K et al, J Psychiatr Res, 1986</a:t>
            </a:r>
          </a:p>
        </p:txBody>
      </p:sp>
      <p:sp>
        <p:nvSpPr>
          <p:cNvPr id="67588" name="Text Box 4"/>
          <p:cNvSpPr txBox="1">
            <a:spLocks noChangeArrowheads="1"/>
          </p:cNvSpPr>
          <p:nvPr/>
        </p:nvSpPr>
        <p:spPr bwMode="auto">
          <a:xfrm>
            <a:off x="1577975" y="336550"/>
            <a:ext cx="597693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2800" b="1">
                <a:solidFill>
                  <a:srgbClr val="FFFF00"/>
                </a:solidFill>
                <a:latin typeface="Arial" panose="020B0604020202020204" pitchFamily="34" charset="0"/>
              </a:rPr>
              <a:t>Physiological Arousal in Insomnia</a:t>
            </a:r>
          </a:p>
        </p:txBody>
      </p:sp>
      <p:pic>
        <p:nvPicPr>
          <p:cNvPr id="67589" name="Picture 5" descr="C:\My Documents\Images\Manuscript figures\Bonnet metabolic rate insomnia edited.bmp"/>
          <p:cNvPicPr>
            <a:picLocks noChangeArrowheads="1"/>
          </p:cNvPicPr>
          <p:nvPr/>
        </p:nvPicPr>
        <p:blipFill>
          <a:blip r:embed="rId4">
            <a:extLst>
              <a:ext uri="{28A0092B-C50C-407E-A947-70E740481C1C}">
                <a14:useLocalDpi xmlns:a14="http://schemas.microsoft.com/office/drawing/2010/main" val="0"/>
              </a:ext>
            </a:extLst>
          </a:blip>
          <a:srcRect l="3845" t="3918" r="3685" b="2939"/>
          <a:stretch>
            <a:fillRect/>
          </a:stretch>
        </p:blipFill>
        <p:spPr bwMode="auto">
          <a:xfrm>
            <a:off x="4921250" y="876300"/>
            <a:ext cx="3427413" cy="255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90" name="Text Box 6"/>
          <p:cNvSpPr txBox="1">
            <a:spLocks noChangeArrowheads="1"/>
          </p:cNvSpPr>
          <p:nvPr/>
        </p:nvSpPr>
        <p:spPr bwMode="auto">
          <a:xfrm>
            <a:off x="5095875" y="3387725"/>
            <a:ext cx="339566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latin typeface="Arial" panose="020B0604020202020204" pitchFamily="34" charset="0"/>
                <a:cs typeface="Times New Roman" panose="02020603050405020304" pitchFamily="18" charset="0"/>
              </a:rPr>
              <a:t>Bonnet MH &amp; Arand DL, Sleep, 1995</a:t>
            </a:r>
          </a:p>
        </p:txBody>
      </p:sp>
      <p:pic>
        <p:nvPicPr>
          <p:cNvPr id="67591" name="Picture 7" descr="C:\My Documents\Images\Manuscript figures\Johns corticosteroids insomnia edited.bmp"/>
          <p:cNvPicPr>
            <a:picLocks noChangeAspect="1" noChangeArrowheads="1"/>
          </p:cNvPicPr>
          <p:nvPr/>
        </p:nvPicPr>
        <p:blipFill>
          <a:blip r:embed="rId5">
            <a:extLst>
              <a:ext uri="{28A0092B-C50C-407E-A947-70E740481C1C}">
                <a14:useLocalDpi xmlns:a14="http://schemas.microsoft.com/office/drawing/2010/main" val="0"/>
              </a:ext>
            </a:extLst>
          </a:blip>
          <a:srcRect l="1711" t="3302" r="3584" b="4762"/>
          <a:stretch>
            <a:fillRect/>
          </a:stretch>
        </p:blipFill>
        <p:spPr bwMode="auto">
          <a:xfrm>
            <a:off x="728663" y="3698875"/>
            <a:ext cx="4111625" cy="255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92" name="Text Box 8"/>
          <p:cNvSpPr txBox="1">
            <a:spLocks noChangeArrowheads="1"/>
          </p:cNvSpPr>
          <p:nvPr/>
        </p:nvSpPr>
        <p:spPr bwMode="auto">
          <a:xfrm>
            <a:off x="890588" y="6232525"/>
            <a:ext cx="36703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latin typeface="Arial" panose="020B0604020202020204" pitchFamily="34" charset="0"/>
                <a:cs typeface="Times New Roman" panose="02020603050405020304" pitchFamily="18" charset="0"/>
              </a:rPr>
              <a:t>Johns MW et al., Psychosom Med, 1971</a:t>
            </a:r>
          </a:p>
        </p:txBody>
      </p:sp>
      <p:pic>
        <p:nvPicPr>
          <p:cNvPr id="67593" name="Picture 9" descr="C:\My Documents\Images\Manuscript figures\Bonnet HRV insomnia Fig 3 edited.bmp"/>
          <p:cNvPicPr>
            <a:picLocks noChangeAspect="1" noChangeArrowheads="1"/>
          </p:cNvPicPr>
          <p:nvPr/>
        </p:nvPicPr>
        <p:blipFill>
          <a:blip r:embed="rId6">
            <a:extLst>
              <a:ext uri="{28A0092B-C50C-407E-A947-70E740481C1C}">
                <a14:useLocalDpi xmlns:a14="http://schemas.microsoft.com/office/drawing/2010/main" val="0"/>
              </a:ext>
            </a:extLst>
          </a:blip>
          <a:srcRect l="3221" t="2570" r="3798" b="3154"/>
          <a:stretch>
            <a:fillRect/>
          </a:stretch>
        </p:blipFill>
        <p:spPr bwMode="auto">
          <a:xfrm>
            <a:off x="5287963" y="3698875"/>
            <a:ext cx="3063875" cy="255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94" name="Text Box 10"/>
          <p:cNvSpPr txBox="1">
            <a:spLocks noChangeArrowheads="1"/>
          </p:cNvSpPr>
          <p:nvPr/>
        </p:nvSpPr>
        <p:spPr bwMode="auto">
          <a:xfrm>
            <a:off x="4857750" y="6232525"/>
            <a:ext cx="462121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a:latin typeface="Arial" panose="020B0604020202020204" pitchFamily="34" charset="0"/>
                <a:cs typeface="Times New Roman" panose="02020603050405020304" pitchFamily="18" charset="0"/>
              </a:rPr>
              <a:t>Bonnet MH &amp; Arand DL, Psychosom Med, 1998</a:t>
            </a:r>
          </a:p>
        </p:txBody>
      </p:sp>
    </p:spTree>
    <p:extLst>
      <p:ext uri="{BB962C8B-B14F-4D97-AF65-F5344CB8AC3E}">
        <p14:creationId xmlns:p14="http://schemas.microsoft.com/office/powerpoint/2010/main" val="41731593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ext Box 2"/>
          <p:cNvSpPr txBox="1">
            <a:spLocks noChangeArrowheads="1"/>
          </p:cNvSpPr>
          <p:nvPr/>
        </p:nvSpPr>
        <p:spPr bwMode="auto">
          <a:xfrm>
            <a:off x="804863" y="682229"/>
            <a:ext cx="7513637"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r>
              <a:rPr lang="en-US" altLang="en-US" b="1" dirty="0">
                <a:solidFill>
                  <a:srgbClr val="FFFF00"/>
                </a:solidFill>
                <a:latin typeface="Arial" panose="020B0604020202020204" pitchFamily="34" charset="0"/>
              </a:rPr>
              <a:t>Insomnia as Disorder of Hyperarousal</a:t>
            </a:r>
          </a:p>
        </p:txBody>
      </p:sp>
      <p:sp>
        <p:nvSpPr>
          <p:cNvPr id="122883" name="Text Box 3"/>
          <p:cNvSpPr txBox="1">
            <a:spLocks noChangeArrowheads="1"/>
          </p:cNvSpPr>
          <p:nvPr/>
        </p:nvSpPr>
        <p:spPr bwMode="auto">
          <a:xfrm>
            <a:off x="880936" y="1731067"/>
            <a:ext cx="7644816"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28600" indent="-228600">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r>
              <a:rPr lang="en-US" altLang="en-US" sz="2800" dirty="0">
                <a:solidFill>
                  <a:schemeClr val="accent4">
                    <a:lumMod val="40000"/>
                    <a:lumOff val="60000"/>
                  </a:schemeClr>
                </a:solidFill>
                <a:latin typeface="Arial" panose="020B0604020202020204" pitchFamily="34" charset="0"/>
              </a:rPr>
              <a:t>“Taken together, evidence … supports the contention that primary insomniacs suffer from a disorder of hyperarousal and that the elevated arousal produces the poor sleep and other symptoms reported by patients. It is therefore suggested that new treatment strategies directed at reduction of arousal level be considered in these patients.”</a:t>
            </a:r>
          </a:p>
        </p:txBody>
      </p:sp>
      <p:sp>
        <p:nvSpPr>
          <p:cNvPr id="122886" name="Text Box 6"/>
          <p:cNvSpPr txBox="1">
            <a:spLocks noChangeArrowheads="1"/>
          </p:cNvSpPr>
          <p:nvPr/>
        </p:nvSpPr>
        <p:spPr bwMode="auto">
          <a:xfrm>
            <a:off x="988594" y="5739898"/>
            <a:ext cx="74295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r>
              <a:rPr lang="en-US" altLang="en-US" sz="1600" dirty="0">
                <a:latin typeface="Arial" panose="020B0604020202020204" pitchFamily="34" charset="0"/>
                <a:cs typeface="Times New Roman" panose="02020603050405020304" pitchFamily="18" charset="0"/>
              </a:rPr>
              <a:t>From:  </a:t>
            </a:r>
            <a:r>
              <a:rPr lang="en-US" altLang="en-US" sz="1600" i="1" dirty="0">
                <a:latin typeface="Arial" panose="020B0604020202020204" pitchFamily="34" charset="0"/>
                <a:cs typeface="Times New Roman" panose="02020603050405020304" pitchFamily="18" charset="0"/>
              </a:rPr>
              <a:t>Hyperarousal and insomnia, Bonnet MH &amp; Arand DL, Sleep Medicine Reviews 1:97-108, 1997.</a:t>
            </a:r>
          </a:p>
        </p:txBody>
      </p:sp>
    </p:spTree>
    <p:extLst>
      <p:ext uri="{BB962C8B-B14F-4D97-AF65-F5344CB8AC3E}">
        <p14:creationId xmlns:p14="http://schemas.microsoft.com/office/powerpoint/2010/main" val="7235102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ChangeArrowheads="1"/>
          </p:cNvSpPr>
          <p:nvPr/>
        </p:nvSpPr>
        <p:spPr bwMode="auto">
          <a:xfrm>
            <a:off x="685800" y="919163"/>
            <a:ext cx="7772400" cy="973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gn="ctr" eaLnBrk="1" hangingPunct="1">
              <a:spcBef>
                <a:spcPct val="0"/>
              </a:spcBef>
              <a:buFontTx/>
              <a:buNone/>
            </a:pPr>
            <a:r>
              <a:rPr lang="en-US" altLang="en-US" b="1" dirty="0">
                <a:solidFill>
                  <a:srgbClr val="FFFF00"/>
                </a:solidFill>
                <a:latin typeface="Arial" panose="020B0604020202020204" pitchFamily="34" charset="0"/>
              </a:rPr>
              <a:t>Relaxation-Related</a:t>
            </a:r>
          </a:p>
          <a:p>
            <a:pPr algn="ctr" eaLnBrk="1" hangingPunct="1">
              <a:spcBef>
                <a:spcPct val="0"/>
              </a:spcBef>
              <a:buFontTx/>
              <a:buNone/>
            </a:pPr>
            <a:r>
              <a:rPr lang="en-US" altLang="en-US" b="1" dirty="0">
                <a:solidFill>
                  <a:srgbClr val="FFFF00"/>
                </a:solidFill>
                <a:latin typeface="Arial" panose="020B0604020202020204" pitchFamily="34" charset="0"/>
              </a:rPr>
              <a:t>Treatments for Insomnia</a:t>
            </a:r>
          </a:p>
        </p:txBody>
      </p:sp>
      <p:sp>
        <p:nvSpPr>
          <p:cNvPr id="126979" name="Text Box 3"/>
          <p:cNvSpPr txBox="1">
            <a:spLocks noChangeArrowheads="1"/>
          </p:cNvSpPr>
          <p:nvPr/>
        </p:nvSpPr>
        <p:spPr bwMode="auto">
          <a:xfrm>
            <a:off x="2470369" y="2975034"/>
            <a:ext cx="5229225"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indent="290513">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pPr>
            <a:r>
              <a:rPr lang="en-US" altLang="en-US" sz="2400" dirty="0">
                <a:solidFill>
                  <a:schemeClr val="tx1">
                    <a:lumMod val="40000"/>
                    <a:lumOff val="60000"/>
                  </a:schemeClr>
                </a:solidFill>
                <a:latin typeface="Arial" panose="020B0604020202020204" pitchFamily="34" charset="0"/>
              </a:rPr>
              <a:t>Physical exercise</a:t>
            </a:r>
          </a:p>
          <a:p>
            <a:pPr eaLnBrk="1" hangingPunct="1">
              <a:spcBef>
                <a:spcPct val="0"/>
              </a:spcBef>
            </a:pPr>
            <a:r>
              <a:rPr lang="en-US" altLang="en-US" sz="2400" dirty="0">
                <a:solidFill>
                  <a:schemeClr val="tx1">
                    <a:lumMod val="40000"/>
                    <a:lumOff val="60000"/>
                  </a:schemeClr>
                </a:solidFill>
                <a:latin typeface="Arial" panose="020B0604020202020204" pitchFamily="34" charset="0"/>
              </a:rPr>
              <a:t>Progressive muscle relaxation</a:t>
            </a:r>
          </a:p>
          <a:p>
            <a:pPr eaLnBrk="1" hangingPunct="1">
              <a:spcBef>
                <a:spcPct val="0"/>
              </a:spcBef>
            </a:pPr>
            <a:r>
              <a:rPr lang="en-US" altLang="en-US" sz="2400" dirty="0">
                <a:solidFill>
                  <a:schemeClr val="tx1">
                    <a:lumMod val="40000"/>
                    <a:lumOff val="60000"/>
                  </a:schemeClr>
                </a:solidFill>
                <a:latin typeface="Arial" panose="020B0604020202020204" pitchFamily="34" charset="0"/>
              </a:rPr>
              <a:t>Breath regulation</a:t>
            </a:r>
          </a:p>
          <a:p>
            <a:pPr eaLnBrk="1" hangingPunct="1">
              <a:spcBef>
                <a:spcPct val="0"/>
              </a:spcBef>
            </a:pPr>
            <a:r>
              <a:rPr lang="en-US" altLang="en-US" sz="2400" dirty="0">
                <a:solidFill>
                  <a:schemeClr val="tx1">
                    <a:lumMod val="40000"/>
                    <a:lumOff val="60000"/>
                  </a:schemeClr>
                </a:solidFill>
                <a:latin typeface="Arial" panose="020B0604020202020204" pitchFamily="34" charset="0"/>
              </a:rPr>
              <a:t>Meditation</a:t>
            </a:r>
          </a:p>
          <a:p>
            <a:pPr eaLnBrk="1" hangingPunct="1">
              <a:spcBef>
                <a:spcPct val="0"/>
              </a:spcBef>
            </a:pPr>
            <a:r>
              <a:rPr lang="en-US" altLang="en-US" sz="2400" dirty="0">
                <a:solidFill>
                  <a:schemeClr val="tx1">
                    <a:lumMod val="40000"/>
                    <a:lumOff val="60000"/>
                  </a:schemeClr>
                </a:solidFill>
                <a:latin typeface="Arial" panose="020B0604020202020204" pitchFamily="34" charset="0"/>
              </a:rPr>
              <a:t>Meditative movement: yoga, tai chi</a:t>
            </a:r>
          </a:p>
        </p:txBody>
      </p:sp>
    </p:spTree>
    <p:extLst>
      <p:ext uri="{BB962C8B-B14F-4D97-AF65-F5344CB8AC3E}">
        <p14:creationId xmlns:p14="http://schemas.microsoft.com/office/powerpoint/2010/main" val="15822963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87A9C6-2BCF-FB1F-774B-F308F365A0AC}"/>
            </a:ext>
          </a:extLst>
        </p:cNvPr>
        <p:cNvGrpSpPr/>
        <p:nvPr/>
      </p:nvGrpSpPr>
      <p:grpSpPr>
        <a:xfrm>
          <a:off x="0" y="0"/>
          <a:ext cx="0" cy="0"/>
          <a:chOff x="0" y="0"/>
          <a:chExt cx="0" cy="0"/>
        </a:xfrm>
      </p:grpSpPr>
      <p:sp>
        <p:nvSpPr>
          <p:cNvPr id="69634" name="Text Box 2">
            <a:extLst>
              <a:ext uri="{FF2B5EF4-FFF2-40B4-BE49-F238E27FC236}">
                <a16:creationId xmlns:a16="http://schemas.microsoft.com/office/drawing/2014/main" id="{12C1DD5B-D695-FD63-FD1C-BA003CF23FDE}"/>
              </a:ext>
            </a:extLst>
          </p:cNvPr>
          <p:cNvSpPr txBox="1">
            <a:spLocks noChangeArrowheads="1"/>
          </p:cNvSpPr>
          <p:nvPr/>
        </p:nvSpPr>
        <p:spPr bwMode="auto">
          <a:xfrm>
            <a:off x="2384170" y="426999"/>
            <a:ext cx="444384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r>
              <a:rPr lang="en-US" altLang="en-US" b="1" dirty="0">
                <a:solidFill>
                  <a:srgbClr val="FFFF00"/>
                </a:solidFill>
                <a:latin typeface="Arial" panose="020B0604020202020204" pitchFamily="34" charset="0"/>
              </a:rPr>
              <a:t>Exercise for Insomnia</a:t>
            </a:r>
          </a:p>
        </p:txBody>
      </p:sp>
      <p:sp>
        <p:nvSpPr>
          <p:cNvPr id="69637" name="Text Box 5">
            <a:extLst>
              <a:ext uri="{FF2B5EF4-FFF2-40B4-BE49-F238E27FC236}">
                <a16:creationId xmlns:a16="http://schemas.microsoft.com/office/drawing/2014/main" id="{E37E0B40-5D7D-2F7E-400F-C7DC2647E836}"/>
              </a:ext>
            </a:extLst>
          </p:cNvPr>
          <p:cNvSpPr txBox="1">
            <a:spLocks noChangeArrowheads="1"/>
          </p:cNvSpPr>
          <p:nvPr/>
        </p:nvSpPr>
        <p:spPr bwMode="auto">
          <a:xfrm>
            <a:off x="558727" y="5651491"/>
            <a:ext cx="814368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r>
              <a:rPr lang="en-US" altLang="en-US" sz="1600" dirty="0">
                <a:latin typeface="Arial" panose="020B0604020202020204" pitchFamily="34" charset="0"/>
                <a:cs typeface="Times New Roman" panose="02020603050405020304" pitchFamily="18" charset="0"/>
              </a:rPr>
              <a:t>From: </a:t>
            </a:r>
            <a:r>
              <a:rPr lang="en-US" altLang="en-US" sz="1600" i="1" spc="-50" dirty="0">
                <a:latin typeface="Arial" panose="020B0604020202020204" pitchFamily="34" charset="0"/>
                <a:cs typeface="Times New Roman" panose="02020603050405020304" pitchFamily="18" charset="0"/>
              </a:rPr>
              <a:t>Effect of Aerobic Exercise Training on Sleep and Core Temperature in Middle-Aged Women with Chronic Insomnia: A Randomized Controlled Trial. Baron P, </a:t>
            </a:r>
            <a:r>
              <a:rPr lang="en-US" altLang="en-US" sz="1600" i="1" spc="-50" dirty="0" err="1">
                <a:latin typeface="Arial" panose="020B0604020202020204" pitchFamily="34" charset="0"/>
                <a:cs typeface="Times New Roman" panose="02020603050405020304" pitchFamily="18" charset="0"/>
              </a:rPr>
              <a:t>Hermand</a:t>
            </a:r>
            <a:r>
              <a:rPr lang="en-US" altLang="en-US" sz="1600" i="1" spc="-50" dirty="0">
                <a:latin typeface="Arial" panose="020B0604020202020204" pitchFamily="34" charset="0"/>
                <a:cs typeface="Times New Roman" panose="02020603050405020304" pitchFamily="18" charset="0"/>
              </a:rPr>
              <a:t> É, </a:t>
            </a:r>
            <a:r>
              <a:rPr lang="en-US" altLang="en-US" sz="1600" i="1" spc="-50" dirty="0" err="1">
                <a:latin typeface="Arial" panose="020B0604020202020204" pitchFamily="34" charset="0"/>
                <a:cs typeface="Times New Roman" panose="02020603050405020304" pitchFamily="18" charset="0"/>
              </a:rPr>
              <a:t>Bourlois</a:t>
            </a:r>
            <a:r>
              <a:rPr lang="en-US" altLang="en-US" sz="1600" i="1" spc="-50" dirty="0">
                <a:latin typeface="Arial" panose="020B0604020202020204" pitchFamily="34" charset="0"/>
                <a:cs typeface="Times New Roman" panose="02020603050405020304" pitchFamily="18" charset="0"/>
              </a:rPr>
              <a:t> V, </a:t>
            </a:r>
            <a:r>
              <a:rPr lang="en-US" altLang="en-US" sz="1600" i="1" spc="-50" dirty="0" err="1">
                <a:latin typeface="Arial" panose="020B0604020202020204" pitchFamily="34" charset="0"/>
                <a:cs typeface="Times New Roman" panose="02020603050405020304" pitchFamily="18" charset="0"/>
              </a:rPr>
              <a:t>Pezé</a:t>
            </a:r>
            <a:r>
              <a:rPr lang="en-US" altLang="en-US" sz="1600" i="1" spc="-50" dirty="0">
                <a:latin typeface="Arial" panose="020B0604020202020204" pitchFamily="34" charset="0"/>
                <a:cs typeface="Times New Roman" panose="02020603050405020304" pitchFamily="18" charset="0"/>
              </a:rPr>
              <a:t> T, Aron C, Lombard R, </a:t>
            </a:r>
            <a:r>
              <a:rPr lang="en-US" altLang="en-US" sz="1600" i="1" spc="-50" dirty="0" err="1">
                <a:latin typeface="Arial" panose="020B0604020202020204" pitchFamily="34" charset="0"/>
                <a:cs typeface="Times New Roman" panose="02020603050405020304" pitchFamily="18" charset="0"/>
              </a:rPr>
              <a:t>Hurdiel</a:t>
            </a:r>
            <a:r>
              <a:rPr lang="en-US" altLang="en-US" sz="1600" i="1" spc="-50" dirty="0">
                <a:latin typeface="Arial" panose="020B0604020202020204" pitchFamily="34" charset="0"/>
                <a:cs typeface="Times New Roman" panose="02020603050405020304" pitchFamily="18" charset="0"/>
              </a:rPr>
              <a:t> R. Int J Environ Res Public Health. 20(8):5452, 2023.</a:t>
            </a:r>
            <a:endParaRPr lang="en-US" altLang="en-US" sz="1600" i="1" dirty="0">
              <a:latin typeface="Arial" panose="020B0604020202020204" pitchFamily="34" charset="0"/>
              <a:cs typeface="Times New Roman" panose="02020603050405020304" pitchFamily="18" charset="0"/>
            </a:endParaRPr>
          </a:p>
        </p:txBody>
      </p:sp>
      <p:grpSp>
        <p:nvGrpSpPr>
          <p:cNvPr id="4" name="Group 3">
            <a:extLst>
              <a:ext uri="{FF2B5EF4-FFF2-40B4-BE49-F238E27FC236}">
                <a16:creationId xmlns:a16="http://schemas.microsoft.com/office/drawing/2014/main" id="{A22F9073-EB62-655B-FA8C-9EF0E4F3AE18}"/>
              </a:ext>
            </a:extLst>
          </p:cNvPr>
          <p:cNvGrpSpPr/>
          <p:nvPr/>
        </p:nvGrpSpPr>
        <p:grpSpPr>
          <a:xfrm>
            <a:off x="888804" y="1270780"/>
            <a:ext cx="7437049" cy="4121705"/>
            <a:chOff x="2343470" y="3592468"/>
            <a:chExt cx="4274666" cy="2021153"/>
          </a:xfrm>
        </p:grpSpPr>
        <p:grpSp>
          <p:nvGrpSpPr>
            <p:cNvPr id="51" name="Group 50">
              <a:extLst>
                <a:ext uri="{FF2B5EF4-FFF2-40B4-BE49-F238E27FC236}">
                  <a16:creationId xmlns:a16="http://schemas.microsoft.com/office/drawing/2014/main" id="{41AE4C69-A5CA-469F-3B3A-B3266E08FA69}"/>
                </a:ext>
              </a:extLst>
            </p:cNvPr>
            <p:cNvGrpSpPr/>
            <p:nvPr/>
          </p:nvGrpSpPr>
          <p:grpSpPr>
            <a:xfrm>
              <a:off x="2343470" y="3592468"/>
              <a:ext cx="4274666" cy="2021153"/>
              <a:chOff x="2343470" y="3592468"/>
              <a:chExt cx="4203507" cy="2163219"/>
            </a:xfrm>
          </p:grpSpPr>
          <p:pic>
            <p:nvPicPr>
              <p:cNvPr id="44" name="Picture 43">
                <a:extLst>
                  <a:ext uri="{FF2B5EF4-FFF2-40B4-BE49-F238E27FC236}">
                    <a16:creationId xmlns:a16="http://schemas.microsoft.com/office/drawing/2014/main" id="{5133ED51-1C0F-D260-2AA9-9B4824099696}"/>
                  </a:ext>
                </a:extLst>
              </p:cNvPr>
              <p:cNvPicPr>
                <a:picLocks noChangeAspect="1"/>
              </p:cNvPicPr>
              <p:nvPr/>
            </p:nvPicPr>
            <p:blipFill>
              <a:blip r:embed="rId3"/>
              <a:stretch>
                <a:fillRect/>
              </a:stretch>
            </p:blipFill>
            <p:spPr>
              <a:xfrm>
                <a:off x="3025032" y="3592470"/>
                <a:ext cx="1443556" cy="2163217"/>
              </a:xfrm>
              <a:prstGeom prst="rect">
                <a:avLst/>
              </a:prstGeom>
            </p:spPr>
          </p:pic>
          <p:pic>
            <p:nvPicPr>
              <p:cNvPr id="46" name="Picture 45">
                <a:extLst>
                  <a:ext uri="{FF2B5EF4-FFF2-40B4-BE49-F238E27FC236}">
                    <a16:creationId xmlns:a16="http://schemas.microsoft.com/office/drawing/2014/main" id="{73A03A3B-EA6F-8BA8-2CDD-40807C8F33DA}"/>
                  </a:ext>
                </a:extLst>
              </p:cNvPr>
              <p:cNvPicPr>
                <a:picLocks noChangeAspect="1"/>
              </p:cNvPicPr>
              <p:nvPr/>
            </p:nvPicPr>
            <p:blipFill>
              <a:blip r:embed="rId4"/>
              <a:stretch>
                <a:fillRect/>
              </a:stretch>
            </p:blipFill>
            <p:spPr>
              <a:xfrm>
                <a:off x="4468588" y="3592468"/>
                <a:ext cx="681562" cy="2163217"/>
              </a:xfrm>
              <a:prstGeom prst="rect">
                <a:avLst/>
              </a:prstGeom>
            </p:spPr>
          </p:pic>
          <p:pic>
            <p:nvPicPr>
              <p:cNvPr id="48" name="Picture 47">
                <a:extLst>
                  <a:ext uri="{FF2B5EF4-FFF2-40B4-BE49-F238E27FC236}">
                    <a16:creationId xmlns:a16="http://schemas.microsoft.com/office/drawing/2014/main" id="{51EB2A02-BCE9-7CBE-674E-E9AE0C59F1BA}"/>
                  </a:ext>
                </a:extLst>
              </p:cNvPr>
              <p:cNvPicPr>
                <a:picLocks noChangeAspect="1"/>
              </p:cNvPicPr>
              <p:nvPr/>
            </p:nvPicPr>
            <p:blipFill>
              <a:blip r:embed="rId4"/>
              <a:stretch>
                <a:fillRect/>
              </a:stretch>
            </p:blipFill>
            <p:spPr>
              <a:xfrm>
                <a:off x="2343470" y="3592469"/>
                <a:ext cx="681562" cy="2163217"/>
              </a:xfrm>
              <a:prstGeom prst="rect">
                <a:avLst/>
              </a:prstGeom>
            </p:spPr>
          </p:pic>
          <p:pic>
            <p:nvPicPr>
              <p:cNvPr id="50" name="Picture 49">
                <a:extLst>
                  <a:ext uri="{FF2B5EF4-FFF2-40B4-BE49-F238E27FC236}">
                    <a16:creationId xmlns:a16="http://schemas.microsoft.com/office/drawing/2014/main" id="{E8A34A76-F54E-56D0-CC05-1394801E444F}"/>
                  </a:ext>
                </a:extLst>
              </p:cNvPr>
              <p:cNvPicPr>
                <a:picLocks noChangeAspect="1"/>
              </p:cNvPicPr>
              <p:nvPr/>
            </p:nvPicPr>
            <p:blipFill>
              <a:blip r:embed="rId5"/>
              <a:srcRect t="2977" b="1774"/>
              <a:stretch>
                <a:fillRect/>
              </a:stretch>
            </p:blipFill>
            <p:spPr>
              <a:xfrm>
                <a:off x="5042939" y="3592468"/>
                <a:ext cx="1504038" cy="2163217"/>
              </a:xfrm>
              <a:prstGeom prst="rect">
                <a:avLst/>
              </a:prstGeom>
            </p:spPr>
          </p:pic>
        </p:grpSp>
        <p:pic>
          <p:nvPicPr>
            <p:cNvPr id="53" name="Picture 52">
              <a:extLst>
                <a:ext uri="{FF2B5EF4-FFF2-40B4-BE49-F238E27FC236}">
                  <a16:creationId xmlns:a16="http://schemas.microsoft.com/office/drawing/2014/main" id="{442A1B39-D744-8FFF-AB4D-5403D447BDC6}"/>
                </a:ext>
              </a:extLst>
            </p:cNvPr>
            <p:cNvPicPr>
              <a:picLocks noChangeAspect="1"/>
            </p:cNvPicPr>
            <p:nvPr/>
          </p:nvPicPr>
          <p:blipFill>
            <a:blip r:embed="rId6"/>
            <a:stretch>
              <a:fillRect/>
            </a:stretch>
          </p:blipFill>
          <p:spPr>
            <a:xfrm>
              <a:off x="5467745" y="5385683"/>
              <a:ext cx="945367" cy="186447"/>
            </a:xfrm>
            <a:prstGeom prst="rect">
              <a:avLst/>
            </a:prstGeom>
          </p:spPr>
        </p:pic>
        <p:sp>
          <p:nvSpPr>
            <p:cNvPr id="10" name="TextBox 9">
              <a:extLst>
                <a:ext uri="{FF2B5EF4-FFF2-40B4-BE49-F238E27FC236}">
                  <a16:creationId xmlns:a16="http://schemas.microsoft.com/office/drawing/2014/main" id="{4D846E0B-6321-E2DF-3E4F-A661AF3F5799}"/>
                </a:ext>
              </a:extLst>
            </p:cNvPr>
            <p:cNvSpPr txBox="1"/>
            <p:nvPr/>
          </p:nvSpPr>
          <p:spPr>
            <a:xfrm>
              <a:off x="5887806" y="3592468"/>
              <a:ext cx="575122" cy="226386"/>
            </a:xfrm>
            <a:prstGeom prst="rect">
              <a:avLst/>
            </a:prstGeom>
            <a:noFill/>
          </p:spPr>
          <p:txBody>
            <a:bodyPr wrap="none" rtlCol="0">
              <a:spAutoFit/>
            </a:bodyPr>
            <a:lstStyle/>
            <a:p>
              <a:r>
                <a:rPr lang="en-US" dirty="0">
                  <a:solidFill>
                    <a:schemeClr val="tx2"/>
                  </a:solidFill>
                  <a:latin typeface="Arial Narrow" panose="020B0606020202030204" pitchFamily="34" charset="0"/>
                </a:rPr>
                <a:t>Control</a:t>
              </a:r>
            </a:p>
          </p:txBody>
        </p:sp>
        <p:sp>
          <p:nvSpPr>
            <p:cNvPr id="54" name="TextBox 53">
              <a:extLst>
                <a:ext uri="{FF2B5EF4-FFF2-40B4-BE49-F238E27FC236}">
                  <a16:creationId xmlns:a16="http://schemas.microsoft.com/office/drawing/2014/main" id="{63A800D2-CD99-A581-933D-B58184043004}"/>
                </a:ext>
              </a:extLst>
            </p:cNvPr>
            <p:cNvSpPr txBox="1"/>
            <p:nvPr/>
          </p:nvSpPr>
          <p:spPr>
            <a:xfrm>
              <a:off x="3770566" y="3981083"/>
              <a:ext cx="663574" cy="226386"/>
            </a:xfrm>
            <a:prstGeom prst="rect">
              <a:avLst/>
            </a:prstGeom>
            <a:noFill/>
          </p:spPr>
          <p:txBody>
            <a:bodyPr wrap="none" rtlCol="0">
              <a:spAutoFit/>
            </a:bodyPr>
            <a:lstStyle/>
            <a:p>
              <a:r>
                <a:rPr lang="en-US" dirty="0">
                  <a:solidFill>
                    <a:schemeClr val="tx2"/>
                  </a:solidFill>
                  <a:latin typeface="Arial Narrow" panose="020B0606020202030204" pitchFamily="34" charset="0"/>
                </a:rPr>
                <a:t>Exercise</a:t>
              </a:r>
            </a:p>
          </p:txBody>
        </p:sp>
      </p:grpSp>
      <p:pic>
        <p:nvPicPr>
          <p:cNvPr id="6" name="Picture 5">
            <a:extLst>
              <a:ext uri="{FF2B5EF4-FFF2-40B4-BE49-F238E27FC236}">
                <a16:creationId xmlns:a16="http://schemas.microsoft.com/office/drawing/2014/main" id="{8427E534-264A-1857-AF8B-C780266FC3F4}"/>
              </a:ext>
            </a:extLst>
          </p:cNvPr>
          <p:cNvPicPr>
            <a:picLocks noChangeAspect="1"/>
          </p:cNvPicPr>
          <p:nvPr/>
        </p:nvPicPr>
        <p:blipFill>
          <a:blip r:embed="rId7"/>
          <a:stretch>
            <a:fillRect/>
          </a:stretch>
        </p:blipFill>
        <p:spPr>
          <a:xfrm>
            <a:off x="2883406" y="1324584"/>
            <a:ext cx="1200708" cy="354055"/>
          </a:xfrm>
          <a:prstGeom prst="rect">
            <a:avLst/>
          </a:prstGeom>
        </p:spPr>
      </p:pic>
    </p:spTree>
    <p:extLst>
      <p:ext uri="{BB962C8B-B14F-4D97-AF65-F5344CB8AC3E}">
        <p14:creationId xmlns:p14="http://schemas.microsoft.com/office/powerpoint/2010/main" val="18441138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C092E4-8377-C79C-6FB0-011744D7E0D7}"/>
            </a:ext>
          </a:extLst>
        </p:cNvPr>
        <p:cNvGrpSpPr/>
        <p:nvPr/>
      </p:nvGrpSpPr>
      <p:grpSpPr>
        <a:xfrm>
          <a:off x="0" y="0"/>
          <a:ext cx="0" cy="0"/>
          <a:chOff x="0" y="0"/>
          <a:chExt cx="0" cy="0"/>
        </a:xfrm>
      </p:grpSpPr>
      <p:sp>
        <p:nvSpPr>
          <p:cNvPr id="69634" name="Text Box 2">
            <a:extLst>
              <a:ext uri="{FF2B5EF4-FFF2-40B4-BE49-F238E27FC236}">
                <a16:creationId xmlns:a16="http://schemas.microsoft.com/office/drawing/2014/main" id="{23AA01CC-5C62-D929-941B-FF56AAAA0F72}"/>
              </a:ext>
            </a:extLst>
          </p:cNvPr>
          <p:cNvSpPr txBox="1">
            <a:spLocks noChangeArrowheads="1"/>
          </p:cNvSpPr>
          <p:nvPr/>
        </p:nvSpPr>
        <p:spPr bwMode="auto">
          <a:xfrm>
            <a:off x="995780" y="687593"/>
            <a:ext cx="72891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r>
              <a:rPr lang="en-US" altLang="en-US" b="1" dirty="0">
                <a:solidFill>
                  <a:srgbClr val="FFFF00"/>
                </a:solidFill>
                <a:latin typeface="Arial" panose="020B0604020202020204" pitchFamily="34" charset="0"/>
              </a:rPr>
              <a:t>Progressive Relaxation for Insomnia</a:t>
            </a:r>
          </a:p>
        </p:txBody>
      </p:sp>
      <p:sp>
        <p:nvSpPr>
          <p:cNvPr id="69637" name="Text Box 5">
            <a:extLst>
              <a:ext uri="{FF2B5EF4-FFF2-40B4-BE49-F238E27FC236}">
                <a16:creationId xmlns:a16="http://schemas.microsoft.com/office/drawing/2014/main" id="{F10FD9E2-A015-A559-526C-F0822873622B}"/>
              </a:ext>
            </a:extLst>
          </p:cNvPr>
          <p:cNvSpPr txBox="1">
            <a:spLocks noChangeArrowheads="1"/>
          </p:cNvSpPr>
          <p:nvPr/>
        </p:nvSpPr>
        <p:spPr bwMode="auto">
          <a:xfrm>
            <a:off x="875346" y="5580135"/>
            <a:ext cx="768360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r>
              <a:rPr lang="en-US" altLang="en-US" sz="1600" dirty="0">
                <a:latin typeface="Arial" panose="020B0604020202020204" pitchFamily="34" charset="0"/>
                <a:cs typeface="Times New Roman" panose="02020603050405020304" pitchFamily="18" charset="0"/>
              </a:rPr>
              <a:t>From: </a:t>
            </a:r>
            <a:r>
              <a:rPr lang="en-US" altLang="en-US" sz="1600" i="1" spc="-50" dirty="0">
                <a:latin typeface="Arial" panose="020B0604020202020204" pitchFamily="34" charset="0"/>
                <a:cs typeface="Times New Roman" panose="02020603050405020304" pitchFamily="18" charset="0"/>
              </a:rPr>
              <a:t>Effects of health education and progressive muscle relaxation on vasomotor symptoms and insomnia in perimenopausal women: A randomized controlled trial.</a:t>
            </a:r>
          </a:p>
          <a:p>
            <a:pPr eaLnBrk="1" hangingPunct="1">
              <a:spcBef>
                <a:spcPct val="0"/>
              </a:spcBef>
              <a:buFontTx/>
              <a:buNone/>
            </a:pPr>
            <a:r>
              <a:rPr lang="en-US" altLang="en-US" sz="1600" i="1" spc="-50" dirty="0">
                <a:latin typeface="Arial" panose="020B0604020202020204" pitchFamily="34" charset="0"/>
                <a:cs typeface="Times New Roman" panose="02020603050405020304" pitchFamily="18" charset="0"/>
              </a:rPr>
              <a:t>Pelit Aksu S, Şentürk </a:t>
            </a:r>
            <a:r>
              <a:rPr lang="en-US" altLang="en-US" sz="1600" i="1" spc="-50" dirty="0" err="1">
                <a:latin typeface="Arial" panose="020B0604020202020204" pitchFamily="34" charset="0"/>
                <a:cs typeface="Times New Roman" panose="02020603050405020304" pitchFamily="18" charset="0"/>
              </a:rPr>
              <a:t>Erenel</a:t>
            </a:r>
            <a:r>
              <a:rPr lang="en-US" altLang="en-US" sz="1600" i="1" spc="-50" dirty="0">
                <a:latin typeface="Arial" panose="020B0604020202020204" pitchFamily="34" charset="0"/>
                <a:cs typeface="Times New Roman" panose="02020603050405020304" pitchFamily="18" charset="0"/>
              </a:rPr>
              <a:t> A. Patient Educ Couns. 105(11):3279-3286, 2022.</a:t>
            </a:r>
            <a:endParaRPr lang="en-US" altLang="en-US" sz="1600" i="1" dirty="0">
              <a:latin typeface="Arial" panose="020B06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BE77F8EE-705E-F4F0-55DE-07BFCE5AC77F}"/>
              </a:ext>
            </a:extLst>
          </p:cNvPr>
          <p:cNvPicPr>
            <a:picLocks noChangeAspect="1"/>
          </p:cNvPicPr>
          <p:nvPr/>
        </p:nvPicPr>
        <p:blipFill>
          <a:blip r:embed="rId3"/>
          <a:srcRect r="26054"/>
          <a:stretch>
            <a:fillRect/>
          </a:stretch>
        </p:blipFill>
        <p:spPr>
          <a:xfrm>
            <a:off x="1243261" y="1465203"/>
            <a:ext cx="6851351" cy="3940985"/>
          </a:xfrm>
          <a:prstGeom prst="rect">
            <a:avLst/>
          </a:prstGeom>
        </p:spPr>
      </p:pic>
      <p:pic>
        <p:nvPicPr>
          <p:cNvPr id="6" name="Picture 5">
            <a:extLst>
              <a:ext uri="{FF2B5EF4-FFF2-40B4-BE49-F238E27FC236}">
                <a16:creationId xmlns:a16="http://schemas.microsoft.com/office/drawing/2014/main" id="{2F972A87-2512-74FD-A449-06990CDCF454}"/>
              </a:ext>
            </a:extLst>
          </p:cNvPr>
          <p:cNvPicPr>
            <a:picLocks noChangeAspect="1"/>
          </p:cNvPicPr>
          <p:nvPr/>
        </p:nvPicPr>
        <p:blipFill>
          <a:blip r:embed="rId4"/>
          <a:stretch>
            <a:fillRect/>
          </a:stretch>
        </p:blipFill>
        <p:spPr>
          <a:xfrm>
            <a:off x="2847301" y="2232162"/>
            <a:ext cx="4913068" cy="2674201"/>
          </a:xfrm>
          <a:prstGeom prst="rect">
            <a:avLst/>
          </a:prstGeom>
        </p:spPr>
      </p:pic>
    </p:spTree>
    <p:extLst>
      <p:ext uri="{BB962C8B-B14F-4D97-AF65-F5344CB8AC3E}">
        <p14:creationId xmlns:p14="http://schemas.microsoft.com/office/powerpoint/2010/main" val="35908198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B0C046-EB7D-8058-647C-FC14471B80E2}"/>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FBF541D2-D5BE-BAEF-3E87-FE906C08D160}"/>
              </a:ext>
            </a:extLst>
          </p:cNvPr>
          <p:cNvPicPr>
            <a:picLocks noChangeAspect="1"/>
          </p:cNvPicPr>
          <p:nvPr/>
        </p:nvPicPr>
        <p:blipFill>
          <a:blip r:embed="rId3"/>
          <a:srcRect l="11477"/>
          <a:stretch>
            <a:fillRect/>
          </a:stretch>
        </p:blipFill>
        <p:spPr>
          <a:xfrm>
            <a:off x="2069674" y="1171605"/>
            <a:ext cx="4940409" cy="4380989"/>
          </a:xfrm>
          <a:prstGeom prst="rect">
            <a:avLst/>
          </a:prstGeom>
        </p:spPr>
      </p:pic>
      <p:sp>
        <p:nvSpPr>
          <p:cNvPr id="69634" name="Text Box 2">
            <a:extLst>
              <a:ext uri="{FF2B5EF4-FFF2-40B4-BE49-F238E27FC236}">
                <a16:creationId xmlns:a16="http://schemas.microsoft.com/office/drawing/2014/main" id="{2940CE75-164B-5B08-3532-9BF30354BA08}"/>
              </a:ext>
            </a:extLst>
          </p:cNvPr>
          <p:cNvSpPr txBox="1">
            <a:spLocks noChangeArrowheads="1"/>
          </p:cNvSpPr>
          <p:nvPr/>
        </p:nvSpPr>
        <p:spPr bwMode="auto">
          <a:xfrm>
            <a:off x="1429152" y="526769"/>
            <a:ext cx="628569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r>
              <a:rPr lang="en-US" altLang="en-US" b="1" dirty="0">
                <a:solidFill>
                  <a:srgbClr val="FFFF00"/>
                </a:solidFill>
                <a:latin typeface="Arial" panose="020B0604020202020204" pitchFamily="34" charset="0"/>
              </a:rPr>
              <a:t>Breath Regulation for Insomnia</a:t>
            </a:r>
          </a:p>
        </p:txBody>
      </p:sp>
      <p:sp>
        <p:nvSpPr>
          <p:cNvPr id="69637" name="Text Box 5">
            <a:extLst>
              <a:ext uri="{FF2B5EF4-FFF2-40B4-BE49-F238E27FC236}">
                <a16:creationId xmlns:a16="http://schemas.microsoft.com/office/drawing/2014/main" id="{3EC513F0-5045-E63A-E386-F474B41F5891}"/>
              </a:ext>
            </a:extLst>
          </p:cNvPr>
          <p:cNvSpPr txBox="1">
            <a:spLocks noChangeArrowheads="1"/>
          </p:cNvSpPr>
          <p:nvPr/>
        </p:nvSpPr>
        <p:spPr bwMode="auto">
          <a:xfrm>
            <a:off x="631329" y="5656451"/>
            <a:ext cx="82166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r>
              <a:rPr lang="en-US" altLang="en-US" sz="1600" dirty="0">
                <a:latin typeface="Arial" panose="020B0604020202020204" pitchFamily="34" charset="0"/>
                <a:cs typeface="Times New Roman" panose="02020603050405020304" pitchFamily="18" charset="0"/>
              </a:rPr>
              <a:t>From: </a:t>
            </a:r>
            <a:r>
              <a:rPr lang="en-US" altLang="en-US" sz="1600" i="1" spc="-50" dirty="0">
                <a:latin typeface="Arial" panose="020B0604020202020204" pitchFamily="34" charset="0"/>
                <a:cs typeface="Times New Roman" panose="02020603050405020304" pitchFamily="18" charset="0"/>
              </a:rPr>
              <a:t>Influence of a 30-Day Slow-Paced Breathing Intervention Compared to Social Media Use on Subjective Sleep Quality and Cardiac Vagal Activity. Laborde S, Hosang T, Mosley E, </a:t>
            </a:r>
            <a:r>
              <a:rPr lang="en-US" altLang="en-US" sz="1600" i="1" spc="-50" dirty="0" err="1">
                <a:latin typeface="Arial" panose="020B0604020202020204" pitchFamily="34" charset="0"/>
                <a:cs typeface="Times New Roman" panose="02020603050405020304" pitchFamily="18" charset="0"/>
              </a:rPr>
              <a:t>Dosseville</a:t>
            </a:r>
            <a:r>
              <a:rPr lang="en-US" altLang="en-US" sz="1600" i="1" spc="-50" dirty="0">
                <a:latin typeface="Arial" panose="020B0604020202020204" pitchFamily="34" charset="0"/>
                <a:cs typeface="Times New Roman" panose="02020603050405020304" pitchFamily="18" charset="0"/>
              </a:rPr>
              <a:t> F. J Clin Med. 8(2):193, 2019.</a:t>
            </a:r>
            <a:endParaRPr lang="en-US" altLang="en-US" sz="1600" i="1" dirty="0">
              <a:latin typeface="Arial" panose="020B060402020202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53E04226-1688-6C06-5DE3-41B0A42326E7}"/>
              </a:ext>
            </a:extLst>
          </p:cNvPr>
          <p:cNvSpPr txBox="1"/>
          <p:nvPr/>
        </p:nvSpPr>
        <p:spPr>
          <a:xfrm>
            <a:off x="5289032" y="1863293"/>
            <a:ext cx="862737" cy="400110"/>
          </a:xfrm>
          <a:prstGeom prst="rect">
            <a:avLst/>
          </a:prstGeom>
          <a:noFill/>
        </p:spPr>
        <p:txBody>
          <a:bodyPr wrap="none" rtlCol="0">
            <a:spAutoFit/>
          </a:bodyPr>
          <a:lstStyle/>
          <a:p>
            <a:r>
              <a:rPr lang="en-US" sz="2000" dirty="0">
                <a:solidFill>
                  <a:schemeClr val="tx2"/>
                </a:solidFill>
                <a:latin typeface="Arial Narrow" panose="020B0606020202030204" pitchFamily="34" charset="0"/>
              </a:rPr>
              <a:t>Control</a:t>
            </a:r>
          </a:p>
        </p:txBody>
      </p:sp>
      <p:sp>
        <p:nvSpPr>
          <p:cNvPr id="6" name="TextBox 5">
            <a:extLst>
              <a:ext uri="{FF2B5EF4-FFF2-40B4-BE49-F238E27FC236}">
                <a16:creationId xmlns:a16="http://schemas.microsoft.com/office/drawing/2014/main" id="{7523E44B-F5A7-E349-54EF-AF171F362F68}"/>
              </a:ext>
            </a:extLst>
          </p:cNvPr>
          <p:cNvSpPr txBox="1"/>
          <p:nvPr/>
        </p:nvSpPr>
        <p:spPr>
          <a:xfrm>
            <a:off x="5417273" y="3168314"/>
            <a:ext cx="606256" cy="400110"/>
          </a:xfrm>
          <a:prstGeom prst="rect">
            <a:avLst/>
          </a:prstGeom>
          <a:noFill/>
        </p:spPr>
        <p:txBody>
          <a:bodyPr wrap="none" rtlCol="0">
            <a:spAutoFit/>
          </a:bodyPr>
          <a:lstStyle/>
          <a:p>
            <a:r>
              <a:rPr lang="en-US" sz="2000" dirty="0">
                <a:solidFill>
                  <a:schemeClr val="tx2"/>
                </a:solidFill>
                <a:latin typeface="Arial Narrow" panose="020B0606020202030204" pitchFamily="34" charset="0"/>
              </a:rPr>
              <a:t>CBT</a:t>
            </a:r>
          </a:p>
        </p:txBody>
      </p:sp>
      <p:sp>
        <p:nvSpPr>
          <p:cNvPr id="8" name="TextBox 7">
            <a:extLst>
              <a:ext uri="{FF2B5EF4-FFF2-40B4-BE49-F238E27FC236}">
                <a16:creationId xmlns:a16="http://schemas.microsoft.com/office/drawing/2014/main" id="{47CFDEC7-9264-B196-1326-EFEB972C8765}"/>
              </a:ext>
            </a:extLst>
          </p:cNvPr>
          <p:cNvSpPr txBox="1"/>
          <p:nvPr/>
        </p:nvSpPr>
        <p:spPr>
          <a:xfrm>
            <a:off x="4999844" y="4135454"/>
            <a:ext cx="1600118" cy="400110"/>
          </a:xfrm>
          <a:prstGeom prst="rect">
            <a:avLst/>
          </a:prstGeom>
          <a:noFill/>
        </p:spPr>
        <p:txBody>
          <a:bodyPr wrap="none" rtlCol="0">
            <a:spAutoFit/>
          </a:bodyPr>
          <a:lstStyle/>
          <a:p>
            <a:r>
              <a:rPr lang="en-US" sz="2000" dirty="0">
                <a:solidFill>
                  <a:schemeClr val="tx2"/>
                </a:solidFill>
                <a:latin typeface="Arial Narrow" panose="020B0606020202030204" pitchFamily="34" charset="0"/>
              </a:rPr>
              <a:t>Slow Breathing</a:t>
            </a:r>
          </a:p>
        </p:txBody>
      </p:sp>
      <p:sp>
        <p:nvSpPr>
          <p:cNvPr id="13" name="TextBox 12">
            <a:extLst>
              <a:ext uri="{FF2B5EF4-FFF2-40B4-BE49-F238E27FC236}">
                <a16:creationId xmlns:a16="http://schemas.microsoft.com/office/drawing/2014/main" id="{B9F3C791-AC70-2243-09B3-FADC8AA30D75}"/>
              </a:ext>
            </a:extLst>
          </p:cNvPr>
          <p:cNvSpPr txBox="1"/>
          <p:nvPr/>
        </p:nvSpPr>
        <p:spPr>
          <a:xfrm rot="16200000">
            <a:off x="1777311" y="2994664"/>
            <a:ext cx="1435008" cy="400110"/>
          </a:xfrm>
          <a:prstGeom prst="rect">
            <a:avLst/>
          </a:prstGeom>
          <a:noFill/>
        </p:spPr>
        <p:txBody>
          <a:bodyPr wrap="none" rtlCol="0">
            <a:spAutoFit/>
          </a:bodyPr>
          <a:lstStyle/>
          <a:p>
            <a:r>
              <a:rPr lang="en-US" sz="2000" dirty="0">
                <a:solidFill>
                  <a:schemeClr val="tx2"/>
                </a:solidFill>
                <a:latin typeface="Arial Narrow" panose="020B0606020202030204" pitchFamily="34" charset="0"/>
              </a:rPr>
              <a:t>Sleep Quality</a:t>
            </a:r>
          </a:p>
        </p:txBody>
      </p:sp>
    </p:spTree>
    <p:extLst>
      <p:ext uri="{BB962C8B-B14F-4D97-AF65-F5344CB8AC3E}">
        <p14:creationId xmlns:p14="http://schemas.microsoft.com/office/powerpoint/2010/main" val="216081268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8300" y="1012825"/>
            <a:ext cx="8393113" cy="234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7219"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68300" y="3362325"/>
            <a:ext cx="8393113"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7220" name="Picture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68300" y="401638"/>
            <a:ext cx="8393113" cy="61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7221" name="Picture 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843213" y="4035425"/>
            <a:ext cx="3441700" cy="246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235091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1BE49D-A46B-CE3D-0175-DDE65B815F22}"/>
            </a:ext>
          </a:extLst>
        </p:cNvPr>
        <p:cNvGrpSpPr/>
        <p:nvPr/>
      </p:nvGrpSpPr>
      <p:grpSpPr>
        <a:xfrm>
          <a:off x="0" y="0"/>
          <a:ext cx="0" cy="0"/>
          <a:chOff x="0" y="0"/>
          <a:chExt cx="0" cy="0"/>
        </a:xfrm>
      </p:grpSpPr>
      <p:sp>
        <p:nvSpPr>
          <p:cNvPr id="31746" name="Text Box 2">
            <a:extLst>
              <a:ext uri="{FF2B5EF4-FFF2-40B4-BE49-F238E27FC236}">
                <a16:creationId xmlns:a16="http://schemas.microsoft.com/office/drawing/2014/main" id="{CE21B95D-C40D-8195-FA80-ABF1C15A4153}"/>
              </a:ext>
            </a:extLst>
          </p:cNvPr>
          <p:cNvSpPr txBox="1">
            <a:spLocks noChangeArrowheads="1"/>
          </p:cNvSpPr>
          <p:nvPr/>
        </p:nvSpPr>
        <p:spPr bwMode="auto">
          <a:xfrm>
            <a:off x="481013" y="542925"/>
            <a:ext cx="64770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912813">
              <a:spcBef>
                <a:spcPct val="20000"/>
              </a:spcBef>
              <a:buChar char="•"/>
              <a:defRPr sz="3200">
                <a:solidFill>
                  <a:schemeClr val="tx1"/>
                </a:solidFill>
                <a:latin typeface="Lucida Bright" panose="02040602050505020304" pitchFamily="18" charset="0"/>
              </a:defRPr>
            </a:lvl1pPr>
            <a:lvl2pPr marL="742950" indent="-285750" defTabSz="912813">
              <a:spcBef>
                <a:spcPct val="20000"/>
              </a:spcBef>
              <a:buChar char="–"/>
              <a:defRPr sz="2800">
                <a:solidFill>
                  <a:schemeClr val="tx1"/>
                </a:solidFill>
                <a:latin typeface="Lucida Bright" panose="02040602050505020304" pitchFamily="18" charset="0"/>
              </a:defRPr>
            </a:lvl2pPr>
            <a:lvl3pPr marL="1143000" indent="-228600" defTabSz="912813">
              <a:spcBef>
                <a:spcPct val="20000"/>
              </a:spcBef>
              <a:buChar char="•"/>
              <a:defRPr sz="2400">
                <a:solidFill>
                  <a:schemeClr val="tx1"/>
                </a:solidFill>
                <a:latin typeface="Lucida Bright" panose="02040602050505020304" pitchFamily="18" charset="0"/>
              </a:defRPr>
            </a:lvl3pPr>
            <a:lvl4pPr marL="1600200" indent="-228600" defTabSz="912813">
              <a:spcBef>
                <a:spcPct val="20000"/>
              </a:spcBef>
              <a:buChar char="–"/>
              <a:defRPr sz="2000">
                <a:solidFill>
                  <a:schemeClr val="tx1"/>
                </a:solidFill>
                <a:latin typeface="Lucida Bright" panose="02040602050505020304" pitchFamily="18" charset="0"/>
              </a:defRPr>
            </a:lvl4pPr>
            <a:lvl5pPr marL="2057400" indent="-228600" defTabSz="912813">
              <a:spcBef>
                <a:spcPct val="20000"/>
              </a:spcBef>
              <a:buChar char="»"/>
              <a:defRPr sz="2000">
                <a:solidFill>
                  <a:schemeClr val="tx1"/>
                </a:solidFill>
                <a:latin typeface="Lucida Bright" panose="02040602050505020304" pitchFamily="18" charset="0"/>
              </a:defRPr>
            </a:lvl5pPr>
            <a:lvl6pPr marL="25146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r>
              <a:rPr lang="en-US" b="1">
                <a:solidFill>
                  <a:srgbClr val="FFFF00"/>
                </a:solidFill>
                <a:latin typeface="Arial" panose="020B0604020202020204" pitchFamily="34" charset="0"/>
                <a:cs typeface="Arial" panose="020B0604020202020204" pitchFamily="34" charset="0"/>
              </a:rPr>
              <a:t>Basic Elements of Yoga Practice</a:t>
            </a:r>
          </a:p>
        </p:txBody>
      </p:sp>
      <p:sp>
        <p:nvSpPr>
          <p:cNvPr id="31747" name="Text Box 3">
            <a:extLst>
              <a:ext uri="{FF2B5EF4-FFF2-40B4-BE49-F238E27FC236}">
                <a16:creationId xmlns:a16="http://schemas.microsoft.com/office/drawing/2014/main" id="{981D5648-66E2-CCDB-AAE6-C848271EC7DD}"/>
              </a:ext>
            </a:extLst>
          </p:cNvPr>
          <p:cNvSpPr txBox="1">
            <a:spLocks noChangeArrowheads="1"/>
          </p:cNvSpPr>
          <p:nvPr/>
        </p:nvSpPr>
        <p:spPr bwMode="auto">
          <a:xfrm>
            <a:off x="481013" y="1949450"/>
            <a:ext cx="4865687" cy="350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912813">
              <a:spcBef>
                <a:spcPct val="20000"/>
              </a:spcBef>
              <a:buChar char="•"/>
              <a:defRPr sz="3200">
                <a:solidFill>
                  <a:schemeClr val="tx1"/>
                </a:solidFill>
                <a:latin typeface="Lucida Bright" panose="02040602050505020304" pitchFamily="18" charset="0"/>
              </a:defRPr>
            </a:lvl1pPr>
            <a:lvl2pPr marL="742950" indent="-285750" defTabSz="912813">
              <a:spcBef>
                <a:spcPct val="20000"/>
              </a:spcBef>
              <a:buChar char="–"/>
              <a:defRPr sz="2800">
                <a:solidFill>
                  <a:schemeClr val="tx1"/>
                </a:solidFill>
                <a:latin typeface="Lucida Bright" panose="02040602050505020304" pitchFamily="18" charset="0"/>
              </a:defRPr>
            </a:lvl2pPr>
            <a:lvl3pPr marL="1143000" indent="-228600" defTabSz="912813">
              <a:spcBef>
                <a:spcPct val="20000"/>
              </a:spcBef>
              <a:buChar char="•"/>
              <a:defRPr sz="2400">
                <a:solidFill>
                  <a:schemeClr val="tx1"/>
                </a:solidFill>
                <a:latin typeface="Lucida Bright" panose="02040602050505020304" pitchFamily="18" charset="0"/>
              </a:defRPr>
            </a:lvl3pPr>
            <a:lvl4pPr marL="1600200" indent="-228600" defTabSz="912813">
              <a:spcBef>
                <a:spcPct val="20000"/>
              </a:spcBef>
              <a:buChar char="–"/>
              <a:defRPr sz="2000">
                <a:solidFill>
                  <a:schemeClr val="tx1"/>
                </a:solidFill>
                <a:latin typeface="Lucida Bright" panose="02040602050505020304" pitchFamily="18" charset="0"/>
              </a:defRPr>
            </a:lvl4pPr>
            <a:lvl5pPr marL="2057400" indent="-228600" defTabSz="912813">
              <a:spcBef>
                <a:spcPct val="20000"/>
              </a:spcBef>
              <a:buChar char="»"/>
              <a:defRPr sz="2000">
                <a:solidFill>
                  <a:schemeClr val="tx1"/>
                </a:solidFill>
                <a:latin typeface="Lucida Bright" panose="02040602050505020304" pitchFamily="18" charset="0"/>
              </a:defRPr>
            </a:lvl5pPr>
            <a:lvl6pPr marL="25146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SzPct val="70000"/>
              <a:buFont typeface="Wingdings" panose="05000000000000000000" pitchFamily="2" charset="2"/>
              <a:buChar char="l"/>
            </a:pPr>
            <a:r>
              <a:rPr lang="en-US" sz="2800">
                <a:solidFill>
                  <a:srgbClr val="FFFF99"/>
                </a:solidFill>
                <a:latin typeface="Arial" panose="020B0604020202020204" pitchFamily="34" charset="0"/>
                <a:cs typeface="Times New Roman" panose="02020603050405020304" pitchFamily="18" charset="0"/>
              </a:rPr>
              <a:t> Physical postures/exercises</a:t>
            </a:r>
          </a:p>
          <a:p>
            <a:pPr eaLnBrk="1" hangingPunct="1">
              <a:spcBef>
                <a:spcPct val="0"/>
              </a:spcBef>
              <a:buSzPct val="70000"/>
              <a:buFont typeface="Wingdings" panose="05000000000000000000" pitchFamily="2" charset="2"/>
              <a:buChar char="l"/>
            </a:pPr>
            <a:endParaRPr lang="en-US" sz="2800">
              <a:solidFill>
                <a:srgbClr val="FFFF99"/>
              </a:solidFill>
              <a:latin typeface="Arial" panose="020B0604020202020204" pitchFamily="34" charset="0"/>
              <a:cs typeface="Times New Roman" panose="02020603050405020304" pitchFamily="18" charset="0"/>
            </a:endParaRPr>
          </a:p>
          <a:p>
            <a:pPr eaLnBrk="1" hangingPunct="1">
              <a:spcBef>
                <a:spcPct val="0"/>
              </a:spcBef>
              <a:buSzPct val="70000"/>
              <a:buFont typeface="Wingdings" panose="05000000000000000000" pitchFamily="2" charset="2"/>
              <a:buChar char="l"/>
            </a:pPr>
            <a:r>
              <a:rPr lang="en-US" sz="2800">
                <a:solidFill>
                  <a:srgbClr val="FFFF99"/>
                </a:solidFill>
                <a:latin typeface="Arial" panose="020B0604020202020204" pitchFamily="34" charset="0"/>
                <a:cs typeface="Times New Roman" panose="02020603050405020304" pitchFamily="18" charset="0"/>
              </a:rPr>
              <a:t> Breathing exercises</a:t>
            </a:r>
          </a:p>
          <a:p>
            <a:pPr eaLnBrk="1" hangingPunct="1">
              <a:spcBef>
                <a:spcPct val="0"/>
              </a:spcBef>
              <a:buSzPct val="70000"/>
              <a:buFont typeface="Wingdings" panose="05000000000000000000" pitchFamily="2" charset="2"/>
              <a:buChar char="l"/>
            </a:pPr>
            <a:endParaRPr lang="en-US" sz="2800">
              <a:solidFill>
                <a:srgbClr val="FFFF99"/>
              </a:solidFill>
              <a:latin typeface="Arial" panose="020B0604020202020204" pitchFamily="34" charset="0"/>
              <a:cs typeface="Times New Roman" panose="02020603050405020304" pitchFamily="18" charset="0"/>
            </a:endParaRPr>
          </a:p>
          <a:p>
            <a:pPr eaLnBrk="1" hangingPunct="1">
              <a:spcBef>
                <a:spcPct val="0"/>
              </a:spcBef>
              <a:buSzPct val="70000"/>
              <a:buFont typeface="Wingdings" panose="05000000000000000000" pitchFamily="2" charset="2"/>
              <a:buChar char="l"/>
            </a:pPr>
            <a:r>
              <a:rPr lang="en-US" sz="2800">
                <a:solidFill>
                  <a:srgbClr val="FFFF99"/>
                </a:solidFill>
                <a:latin typeface="Arial" panose="020B0604020202020204" pitchFamily="34" charset="0"/>
                <a:cs typeface="Arial" panose="020B0604020202020204" pitchFamily="34" charset="0"/>
              </a:rPr>
              <a:t> Deep Relaxation</a:t>
            </a:r>
          </a:p>
          <a:p>
            <a:pPr eaLnBrk="1" hangingPunct="1">
              <a:spcBef>
                <a:spcPct val="0"/>
              </a:spcBef>
              <a:buSzPct val="70000"/>
              <a:buFont typeface="Wingdings" panose="05000000000000000000" pitchFamily="2" charset="2"/>
              <a:buChar char="l"/>
            </a:pPr>
            <a:endParaRPr lang="en-US" sz="2800">
              <a:solidFill>
                <a:srgbClr val="FFFF99"/>
              </a:solidFill>
              <a:latin typeface="Arial" panose="020B0604020202020204" pitchFamily="34" charset="0"/>
              <a:cs typeface="Arial" panose="020B0604020202020204" pitchFamily="34" charset="0"/>
            </a:endParaRPr>
          </a:p>
          <a:p>
            <a:pPr eaLnBrk="1" hangingPunct="1">
              <a:spcBef>
                <a:spcPct val="0"/>
              </a:spcBef>
              <a:buSzPct val="70000"/>
              <a:buFont typeface="Wingdings" panose="05000000000000000000" pitchFamily="2" charset="2"/>
              <a:buChar char="l"/>
            </a:pPr>
            <a:r>
              <a:rPr lang="en-US" sz="2800">
                <a:solidFill>
                  <a:srgbClr val="FFFF99"/>
                </a:solidFill>
                <a:latin typeface="Arial" panose="020B0604020202020204" pitchFamily="34" charset="0"/>
                <a:cs typeface="Arial" panose="020B0604020202020204" pitchFamily="34" charset="0"/>
              </a:rPr>
              <a:t> Meditation</a:t>
            </a:r>
          </a:p>
          <a:p>
            <a:pPr eaLnBrk="1" hangingPunct="1">
              <a:spcBef>
                <a:spcPct val="0"/>
              </a:spcBef>
              <a:buSzPct val="70000"/>
              <a:buFont typeface="Wingdings" panose="05000000000000000000" pitchFamily="2" charset="2"/>
              <a:buChar char="l"/>
            </a:pPr>
            <a:endParaRPr lang="en-US" sz="2800">
              <a:solidFill>
                <a:srgbClr val="FFFF99"/>
              </a:solidFill>
              <a:latin typeface="Arial" panose="020B0604020202020204" pitchFamily="34" charset="0"/>
              <a:cs typeface="Arial" panose="020B0604020202020204" pitchFamily="34" charset="0"/>
            </a:endParaRPr>
          </a:p>
        </p:txBody>
      </p:sp>
      <p:pic>
        <p:nvPicPr>
          <p:cNvPr id="31748" name="Picture 4" descr="plough pose edited">
            <a:extLst>
              <a:ext uri="{FF2B5EF4-FFF2-40B4-BE49-F238E27FC236}">
                <a16:creationId xmlns:a16="http://schemas.microsoft.com/office/drawing/2014/main" id="{2255A04A-CB29-EA6E-8F40-070D03FEBC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4050" y="4968875"/>
            <a:ext cx="2992438" cy="151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Picture 5" descr="cobra pose edited">
            <a:extLst>
              <a:ext uri="{FF2B5EF4-FFF2-40B4-BE49-F238E27FC236}">
                <a16:creationId xmlns:a16="http://schemas.microsoft.com/office/drawing/2014/main" id="{741D2E09-20F9-61BA-FC15-38AE2FBE48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035"/>
          <a:stretch>
            <a:fillRect/>
          </a:stretch>
        </p:blipFill>
        <p:spPr bwMode="auto">
          <a:xfrm>
            <a:off x="3000375" y="4968875"/>
            <a:ext cx="2711450" cy="151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0" name="Picture 6" descr="bow pose edited">
            <a:extLst>
              <a:ext uri="{FF2B5EF4-FFF2-40B4-BE49-F238E27FC236}">
                <a16:creationId xmlns:a16="http://schemas.microsoft.com/office/drawing/2014/main" id="{0BCB269E-7C5B-A153-FC22-38EDF1FDE4E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26188" y="3273425"/>
            <a:ext cx="2400300" cy="166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1" name="Picture 7" descr="shoulder stand edited">
            <a:extLst>
              <a:ext uri="{FF2B5EF4-FFF2-40B4-BE49-F238E27FC236}">
                <a16:creationId xmlns:a16="http://schemas.microsoft.com/office/drawing/2014/main" id="{53B941F3-17F8-86F7-2E3E-8472D556C49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56488" y="481013"/>
            <a:ext cx="1270000" cy="276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2" name="Picture 8" descr="twist posture edited">
            <a:extLst>
              <a:ext uri="{FF2B5EF4-FFF2-40B4-BE49-F238E27FC236}">
                <a16:creationId xmlns:a16="http://schemas.microsoft.com/office/drawing/2014/main" id="{EF7AFAB2-FE57-3185-673A-579C1503CC1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19588" y="3271838"/>
            <a:ext cx="1978025" cy="166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3" name="Picture 9" descr="lotus pose edited">
            <a:extLst>
              <a:ext uri="{FF2B5EF4-FFF2-40B4-BE49-F238E27FC236}">
                <a16:creationId xmlns:a16="http://schemas.microsoft.com/office/drawing/2014/main" id="{ACF84F34-EA2C-534C-C109-F1B9E80231F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99113" y="1285875"/>
            <a:ext cx="1828800" cy="195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35093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2"/>
          <p:cNvSpPr txBox="1">
            <a:spLocks noChangeArrowheads="1"/>
          </p:cNvSpPr>
          <p:nvPr/>
        </p:nvSpPr>
        <p:spPr bwMode="auto">
          <a:xfrm>
            <a:off x="964406" y="2521605"/>
            <a:ext cx="7215187"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spcBef>
                <a:spcPct val="20000"/>
              </a:spcBef>
              <a:buChar char="•"/>
              <a:defRPr sz="3200">
                <a:solidFill>
                  <a:schemeClr val="tx1"/>
                </a:solidFill>
                <a:latin typeface="Lucida Bright" panose="02040602050505020304" pitchFamily="18" charset="0"/>
              </a:defRPr>
            </a:lvl1pPr>
            <a:lvl2pPr marL="742950" indent="-285750" defTabSz="912813">
              <a:spcBef>
                <a:spcPct val="20000"/>
              </a:spcBef>
              <a:buChar char="–"/>
              <a:defRPr sz="2800">
                <a:solidFill>
                  <a:schemeClr val="tx1"/>
                </a:solidFill>
                <a:latin typeface="Lucida Bright" panose="02040602050505020304" pitchFamily="18" charset="0"/>
              </a:defRPr>
            </a:lvl2pPr>
            <a:lvl3pPr marL="1143000" indent="-228600" defTabSz="912813">
              <a:spcBef>
                <a:spcPct val="20000"/>
              </a:spcBef>
              <a:buChar char="•"/>
              <a:defRPr sz="2400">
                <a:solidFill>
                  <a:schemeClr val="tx1"/>
                </a:solidFill>
                <a:latin typeface="Lucida Bright" panose="02040602050505020304" pitchFamily="18" charset="0"/>
              </a:defRPr>
            </a:lvl3pPr>
            <a:lvl4pPr marL="1600200" indent="-228600" defTabSz="912813">
              <a:spcBef>
                <a:spcPct val="20000"/>
              </a:spcBef>
              <a:buChar char="–"/>
              <a:defRPr sz="2000">
                <a:solidFill>
                  <a:schemeClr val="tx1"/>
                </a:solidFill>
                <a:latin typeface="Lucida Bright" panose="02040602050505020304" pitchFamily="18" charset="0"/>
              </a:defRPr>
            </a:lvl4pPr>
            <a:lvl5pPr marL="2057400" indent="-228600" defTabSz="912813">
              <a:spcBef>
                <a:spcPct val="20000"/>
              </a:spcBef>
              <a:buChar char="»"/>
              <a:defRPr sz="2000">
                <a:solidFill>
                  <a:schemeClr val="tx1"/>
                </a:solidFill>
                <a:latin typeface="Lucida Bright" panose="02040602050505020304" pitchFamily="18" charset="0"/>
              </a:defRPr>
            </a:lvl5pPr>
            <a:lvl6pPr marL="25146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gn="ctr" eaLnBrk="1" hangingPunct="1">
              <a:spcBef>
                <a:spcPct val="0"/>
              </a:spcBef>
              <a:buFontTx/>
              <a:buNone/>
            </a:pPr>
            <a:r>
              <a:rPr lang="en-US" altLang="en-US" sz="5400" dirty="0">
                <a:solidFill>
                  <a:srgbClr val="FFFF00"/>
                </a:solidFill>
                <a:latin typeface="Arial" panose="020B0604020202020204" pitchFamily="34" charset="0"/>
              </a:rPr>
              <a:t>Yoga for</a:t>
            </a:r>
          </a:p>
          <a:p>
            <a:pPr algn="ctr" eaLnBrk="1" hangingPunct="1">
              <a:spcBef>
                <a:spcPct val="0"/>
              </a:spcBef>
              <a:buFontTx/>
              <a:buNone/>
            </a:pPr>
            <a:r>
              <a:rPr lang="en-US" altLang="en-US" sz="5400" dirty="0">
                <a:solidFill>
                  <a:srgbClr val="FFFF00"/>
                </a:solidFill>
                <a:latin typeface="Arial" panose="020B0604020202020204" pitchFamily="34" charset="0"/>
              </a:rPr>
              <a:t>Chronic Insomnia</a:t>
            </a:r>
          </a:p>
        </p:txBody>
      </p:sp>
    </p:spTree>
    <p:extLst>
      <p:ext uri="{BB962C8B-B14F-4D97-AF65-F5344CB8AC3E}">
        <p14:creationId xmlns:p14="http://schemas.microsoft.com/office/powerpoint/2010/main" val="372141157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8EA9F72-AEF9-41E4-B31A-DB061951791B}"/>
              </a:ext>
            </a:extLst>
          </p:cNvPr>
          <p:cNvPicPr>
            <a:picLocks noChangeAspect="1"/>
          </p:cNvPicPr>
          <p:nvPr/>
        </p:nvPicPr>
        <p:blipFill>
          <a:blip r:embed="rId3"/>
          <a:stretch>
            <a:fillRect/>
          </a:stretch>
        </p:blipFill>
        <p:spPr>
          <a:xfrm>
            <a:off x="367300" y="407157"/>
            <a:ext cx="8395001" cy="863410"/>
          </a:xfrm>
          <a:prstGeom prst="rect">
            <a:avLst/>
          </a:prstGeom>
        </p:spPr>
      </p:pic>
      <p:pic>
        <p:nvPicPr>
          <p:cNvPr id="7" name="Picture 6">
            <a:extLst>
              <a:ext uri="{FF2B5EF4-FFF2-40B4-BE49-F238E27FC236}">
                <a16:creationId xmlns:a16="http://schemas.microsoft.com/office/drawing/2014/main" id="{4BC4D352-FCB4-461E-BC4C-5F479946F40C}"/>
              </a:ext>
            </a:extLst>
          </p:cNvPr>
          <p:cNvPicPr>
            <a:picLocks noChangeAspect="1"/>
          </p:cNvPicPr>
          <p:nvPr/>
        </p:nvPicPr>
        <p:blipFill>
          <a:blip r:embed="rId4"/>
          <a:stretch>
            <a:fillRect/>
          </a:stretch>
        </p:blipFill>
        <p:spPr>
          <a:xfrm>
            <a:off x="367300" y="1270566"/>
            <a:ext cx="8395000" cy="974103"/>
          </a:xfrm>
          <a:prstGeom prst="rect">
            <a:avLst/>
          </a:prstGeom>
        </p:spPr>
      </p:pic>
      <p:pic>
        <p:nvPicPr>
          <p:cNvPr id="9" name="Picture 8">
            <a:extLst>
              <a:ext uri="{FF2B5EF4-FFF2-40B4-BE49-F238E27FC236}">
                <a16:creationId xmlns:a16="http://schemas.microsoft.com/office/drawing/2014/main" id="{18BA2930-7D4D-4722-A230-D8FDD6AC8377}"/>
              </a:ext>
            </a:extLst>
          </p:cNvPr>
          <p:cNvPicPr>
            <a:picLocks noChangeAspect="1"/>
          </p:cNvPicPr>
          <p:nvPr/>
        </p:nvPicPr>
        <p:blipFill>
          <a:blip r:embed="rId5"/>
          <a:stretch>
            <a:fillRect/>
          </a:stretch>
        </p:blipFill>
        <p:spPr>
          <a:xfrm>
            <a:off x="367300" y="2244669"/>
            <a:ext cx="8394999" cy="907687"/>
          </a:xfrm>
          <a:prstGeom prst="rect">
            <a:avLst/>
          </a:prstGeom>
        </p:spPr>
      </p:pic>
      <p:sp>
        <p:nvSpPr>
          <p:cNvPr id="17" name="TextBox 16">
            <a:extLst>
              <a:ext uri="{FF2B5EF4-FFF2-40B4-BE49-F238E27FC236}">
                <a16:creationId xmlns:a16="http://schemas.microsoft.com/office/drawing/2014/main" id="{4B23FABD-A6C0-4B63-81FE-AFACE4F506AE}"/>
              </a:ext>
            </a:extLst>
          </p:cNvPr>
          <p:cNvSpPr txBox="1"/>
          <p:nvPr/>
        </p:nvSpPr>
        <p:spPr>
          <a:xfrm>
            <a:off x="705521" y="3529263"/>
            <a:ext cx="7941174" cy="2800767"/>
          </a:xfrm>
          <a:prstGeom prst="rect">
            <a:avLst/>
          </a:prstGeom>
          <a:noFill/>
        </p:spPr>
        <p:txBody>
          <a:bodyPr wrap="square">
            <a:spAutoFit/>
          </a:bodyPr>
          <a:lstStyle/>
          <a:p>
            <a:r>
              <a:rPr lang="en-US" dirty="0">
                <a:solidFill>
                  <a:schemeClr val="tx1">
                    <a:lumMod val="40000"/>
                    <a:lumOff val="60000"/>
                  </a:schemeClr>
                </a:solidFill>
                <a:latin typeface="Arial" panose="020B0604020202020204" pitchFamily="34" charset="0"/>
                <a:cs typeface="Arial" panose="020B0604020202020204" pitchFamily="34" charset="0"/>
              </a:rPr>
              <a:t>“The [mind-body therapies] resulted in statistically significant improvement in sleep quality and reduction on insomnia severity…which were measured by sleep diary or objective measures.”</a:t>
            </a:r>
          </a:p>
          <a:p>
            <a:endParaRPr lang="en-US" sz="800" dirty="0">
              <a:solidFill>
                <a:schemeClr val="tx1">
                  <a:lumMod val="40000"/>
                  <a:lumOff val="60000"/>
                </a:schemeClr>
              </a:solidFill>
              <a:latin typeface="Arial" panose="020B0604020202020204" pitchFamily="34" charset="0"/>
              <a:cs typeface="Arial" panose="020B0604020202020204" pitchFamily="34" charset="0"/>
            </a:endParaRPr>
          </a:p>
          <a:p>
            <a:r>
              <a:rPr lang="en-US" dirty="0">
                <a:solidFill>
                  <a:schemeClr val="tx1">
                    <a:lumMod val="40000"/>
                    <a:lumOff val="60000"/>
                  </a:schemeClr>
                </a:solidFill>
                <a:latin typeface="Arial" panose="020B0604020202020204" pitchFamily="34" charset="0"/>
                <a:cs typeface="Arial" panose="020B0604020202020204" pitchFamily="34" charset="0"/>
              </a:rPr>
              <a:t>“MBTs can be effective in treating insomnia and improving sleep quality for healthy individuals and clinical patients.”</a:t>
            </a:r>
          </a:p>
        </p:txBody>
      </p:sp>
    </p:spTree>
    <p:extLst>
      <p:ext uri="{BB962C8B-B14F-4D97-AF65-F5344CB8AC3E}">
        <p14:creationId xmlns:p14="http://schemas.microsoft.com/office/powerpoint/2010/main" val="24491735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225F7-632D-EFD2-5FD0-EA21F755A8A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A7980A2-8702-038C-AF53-B926E045D828}"/>
              </a:ext>
            </a:extLst>
          </p:cNvPr>
          <p:cNvPicPr>
            <a:picLocks noChangeAspect="1"/>
          </p:cNvPicPr>
          <p:nvPr/>
        </p:nvPicPr>
        <p:blipFill>
          <a:blip r:embed="rId2"/>
          <a:stretch>
            <a:fillRect/>
          </a:stretch>
        </p:blipFill>
        <p:spPr>
          <a:xfrm>
            <a:off x="373222" y="398294"/>
            <a:ext cx="8382715" cy="637671"/>
          </a:xfrm>
          <a:prstGeom prst="rect">
            <a:avLst/>
          </a:prstGeom>
        </p:spPr>
      </p:pic>
      <p:pic>
        <p:nvPicPr>
          <p:cNvPr id="10" name="Picture 9">
            <a:extLst>
              <a:ext uri="{FF2B5EF4-FFF2-40B4-BE49-F238E27FC236}">
                <a16:creationId xmlns:a16="http://schemas.microsoft.com/office/drawing/2014/main" id="{8D3E7120-BEC4-05DF-2511-9507072AE327}"/>
              </a:ext>
            </a:extLst>
          </p:cNvPr>
          <p:cNvPicPr>
            <a:picLocks noChangeAspect="1"/>
          </p:cNvPicPr>
          <p:nvPr/>
        </p:nvPicPr>
        <p:blipFill>
          <a:blip r:embed="rId3"/>
          <a:stretch>
            <a:fillRect/>
          </a:stretch>
        </p:blipFill>
        <p:spPr>
          <a:xfrm>
            <a:off x="370716" y="902153"/>
            <a:ext cx="8385221" cy="4503961"/>
          </a:xfrm>
          <a:prstGeom prst="rect">
            <a:avLst/>
          </a:prstGeom>
        </p:spPr>
      </p:pic>
      <p:sp>
        <p:nvSpPr>
          <p:cNvPr id="12" name="TextBox 11">
            <a:extLst>
              <a:ext uri="{FF2B5EF4-FFF2-40B4-BE49-F238E27FC236}">
                <a16:creationId xmlns:a16="http://schemas.microsoft.com/office/drawing/2014/main" id="{93B5DDBC-6BB2-4E8D-8109-C82A433F5B71}"/>
              </a:ext>
            </a:extLst>
          </p:cNvPr>
          <p:cNvSpPr txBox="1"/>
          <p:nvPr/>
        </p:nvSpPr>
        <p:spPr>
          <a:xfrm>
            <a:off x="451871" y="5601904"/>
            <a:ext cx="8222910" cy="707886"/>
          </a:xfrm>
          <a:prstGeom prst="rect">
            <a:avLst/>
          </a:prstGeom>
          <a:noFill/>
        </p:spPr>
        <p:txBody>
          <a:bodyPr wrap="square">
            <a:spAutoFit/>
          </a:bodyPr>
          <a:lstStyle/>
          <a:p>
            <a:r>
              <a:rPr lang="en-US" sz="2000" dirty="0">
                <a:solidFill>
                  <a:schemeClr val="tx1">
                    <a:lumMod val="40000"/>
                    <a:lumOff val="60000"/>
                  </a:schemeClr>
                </a:solidFill>
                <a:latin typeface="Arial" panose="020B0604020202020204" pitchFamily="34" charset="0"/>
                <a:cs typeface="Arial" panose="020B0604020202020204" pitchFamily="34" charset="0"/>
              </a:rPr>
              <a:t>“Tailoring yoga interventions by duration and frequency is valuable, with chronic practice offering a safe, effective alternative to medication.”</a:t>
            </a:r>
          </a:p>
        </p:txBody>
      </p:sp>
    </p:spTree>
    <p:extLst>
      <p:ext uri="{BB962C8B-B14F-4D97-AF65-F5344CB8AC3E}">
        <p14:creationId xmlns:p14="http://schemas.microsoft.com/office/powerpoint/2010/main" val="395634397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7" name="Rectangle 3">
            <a:extLst>
              <a:ext uri="{FF2B5EF4-FFF2-40B4-BE49-F238E27FC236}">
                <a16:creationId xmlns:a16="http://schemas.microsoft.com/office/drawing/2014/main" id="{F343B07A-F5C0-4535-AC47-4E143C3C6733}"/>
              </a:ext>
            </a:extLst>
          </p:cNvPr>
          <p:cNvSpPr>
            <a:spLocks noChangeArrowheads="1"/>
          </p:cNvSpPr>
          <p:nvPr/>
        </p:nvSpPr>
        <p:spPr bwMode="auto">
          <a:xfrm>
            <a:off x="1223963" y="12303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103428" name="Text Box 4">
            <a:extLst>
              <a:ext uri="{FF2B5EF4-FFF2-40B4-BE49-F238E27FC236}">
                <a16:creationId xmlns:a16="http://schemas.microsoft.com/office/drawing/2014/main" id="{9A61A76B-CB8A-4C5B-A6D3-0C8100DC2C7C}"/>
              </a:ext>
            </a:extLst>
          </p:cNvPr>
          <p:cNvSpPr txBox="1">
            <a:spLocks noChangeArrowheads="1"/>
          </p:cNvSpPr>
          <p:nvPr/>
        </p:nvSpPr>
        <p:spPr bwMode="auto">
          <a:xfrm>
            <a:off x="1732628" y="445485"/>
            <a:ext cx="558736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2800" b="1" dirty="0">
                <a:solidFill>
                  <a:srgbClr val="FFFF00"/>
                </a:solidFill>
                <a:latin typeface="Arial" panose="020B0604020202020204" pitchFamily="34" charset="0"/>
                <a:cs typeface="Arial" panose="020B0604020202020204" pitchFamily="34" charset="0"/>
              </a:rPr>
              <a:t>Yoga for Chronic Insomnia RCT</a:t>
            </a:r>
          </a:p>
        </p:txBody>
      </p:sp>
      <p:sp>
        <p:nvSpPr>
          <p:cNvPr id="5" name="Rectangle 3">
            <a:extLst>
              <a:ext uri="{FF2B5EF4-FFF2-40B4-BE49-F238E27FC236}">
                <a16:creationId xmlns:a16="http://schemas.microsoft.com/office/drawing/2014/main" id="{521A065E-86E9-4D3D-B7DE-DB4F446E4C4C}"/>
              </a:ext>
            </a:extLst>
          </p:cNvPr>
          <p:cNvSpPr>
            <a:spLocks noChangeArrowheads="1"/>
          </p:cNvSpPr>
          <p:nvPr/>
        </p:nvSpPr>
        <p:spPr bwMode="auto">
          <a:xfrm>
            <a:off x="608085" y="5669170"/>
            <a:ext cx="835476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spcBef>
                <a:spcPct val="20000"/>
              </a:spcBef>
              <a:buChar char="•"/>
              <a:defRPr sz="3200">
                <a:solidFill>
                  <a:schemeClr val="tx1"/>
                </a:solidFill>
                <a:latin typeface="Lucida Bright" panose="02040602050505020304" pitchFamily="18" charset="0"/>
              </a:defRPr>
            </a:lvl1pPr>
            <a:lvl2pPr marL="742950" indent="-285750" defTabSz="912813">
              <a:spcBef>
                <a:spcPct val="20000"/>
              </a:spcBef>
              <a:buChar char="–"/>
              <a:defRPr sz="2800">
                <a:solidFill>
                  <a:schemeClr val="tx1"/>
                </a:solidFill>
                <a:latin typeface="Lucida Bright" panose="02040602050505020304" pitchFamily="18" charset="0"/>
              </a:defRPr>
            </a:lvl2pPr>
            <a:lvl3pPr marL="1143000" indent="-228600" defTabSz="912813">
              <a:spcBef>
                <a:spcPct val="20000"/>
              </a:spcBef>
              <a:buChar char="•"/>
              <a:defRPr sz="2400">
                <a:solidFill>
                  <a:schemeClr val="tx1"/>
                </a:solidFill>
                <a:latin typeface="Lucida Bright" panose="02040602050505020304" pitchFamily="18" charset="0"/>
              </a:defRPr>
            </a:lvl3pPr>
            <a:lvl4pPr marL="1600200" indent="-228600" defTabSz="912813">
              <a:spcBef>
                <a:spcPct val="20000"/>
              </a:spcBef>
              <a:buChar char="–"/>
              <a:defRPr sz="2000">
                <a:solidFill>
                  <a:schemeClr val="tx1"/>
                </a:solidFill>
                <a:latin typeface="Lucida Bright" panose="02040602050505020304" pitchFamily="18" charset="0"/>
              </a:defRPr>
            </a:lvl4pPr>
            <a:lvl5pPr marL="2057400" indent="-228600" defTabSz="912813">
              <a:spcBef>
                <a:spcPct val="20000"/>
              </a:spcBef>
              <a:buChar char="»"/>
              <a:defRPr sz="2000">
                <a:solidFill>
                  <a:schemeClr val="tx1"/>
                </a:solidFill>
                <a:latin typeface="Lucida Bright" panose="02040602050505020304" pitchFamily="18" charset="0"/>
              </a:defRPr>
            </a:lvl5pPr>
            <a:lvl6pPr marL="25146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50000"/>
              </a:spcBef>
              <a:buFontTx/>
              <a:buNone/>
            </a:pPr>
            <a:r>
              <a:rPr lang="en-US" altLang="en-US" sz="1600" dirty="0">
                <a:latin typeface="Arial" panose="020B0604020202020204" pitchFamily="34" charset="0"/>
              </a:rPr>
              <a:t>From: </a:t>
            </a:r>
            <a:r>
              <a:rPr lang="en-US" altLang="en-US" sz="1600" i="1" dirty="0">
                <a:latin typeface="Arial" panose="020B0604020202020204" pitchFamily="34" charset="0"/>
              </a:rPr>
              <a:t>Treatment of Chronic Primary Sleep Onset Insomnia With Kundalini Yoga: A Randomized Controlled Trial With Active Sleep Hygiene Comparison. Khalsa SBS, Goldstein MR, Journal of Clinical Sleep Medicine, 17:1841–1852,2021.</a:t>
            </a:r>
          </a:p>
        </p:txBody>
      </p:sp>
      <p:pic>
        <p:nvPicPr>
          <p:cNvPr id="3" name="Picture 2" descr="Chart, line chart&#10;&#10;Description automatically generated">
            <a:extLst>
              <a:ext uri="{FF2B5EF4-FFF2-40B4-BE49-F238E27FC236}">
                <a16:creationId xmlns:a16="http://schemas.microsoft.com/office/drawing/2014/main" id="{03139840-B698-4DC1-9BF2-8C7CA7488F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0294" y="967732"/>
            <a:ext cx="5963412" cy="4658982"/>
          </a:xfrm>
          <a:prstGeom prst="rect">
            <a:avLst/>
          </a:prstGeom>
        </p:spPr>
      </p:pic>
      <p:pic>
        <p:nvPicPr>
          <p:cNvPr id="9" name="Picture 8" descr="Chart, line chart&#10;&#10;Description automatically generated">
            <a:extLst>
              <a:ext uri="{FF2B5EF4-FFF2-40B4-BE49-F238E27FC236}">
                <a16:creationId xmlns:a16="http://schemas.microsoft.com/office/drawing/2014/main" id="{7CEC4566-8A17-4570-ADD6-11D7121B104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2944"/>
          <a:stretch/>
        </p:blipFill>
        <p:spPr>
          <a:xfrm>
            <a:off x="4517583" y="3297223"/>
            <a:ext cx="2958009" cy="2159032"/>
          </a:xfrm>
          <a:prstGeom prst="rect">
            <a:avLst/>
          </a:prstGeom>
        </p:spPr>
      </p:pic>
      <p:pic>
        <p:nvPicPr>
          <p:cNvPr id="2" name="Picture 1">
            <a:extLst>
              <a:ext uri="{FF2B5EF4-FFF2-40B4-BE49-F238E27FC236}">
                <a16:creationId xmlns:a16="http://schemas.microsoft.com/office/drawing/2014/main" id="{92EC15DF-3FD8-4875-9803-62F1CD191BE7}"/>
              </a:ext>
            </a:extLst>
          </p:cNvPr>
          <p:cNvPicPr>
            <a:picLocks noChangeAspect="1"/>
          </p:cNvPicPr>
          <p:nvPr/>
        </p:nvPicPr>
        <p:blipFill>
          <a:blip r:embed="rId4"/>
          <a:stretch>
            <a:fillRect/>
          </a:stretch>
        </p:blipFill>
        <p:spPr>
          <a:xfrm>
            <a:off x="4680095" y="5251786"/>
            <a:ext cx="2731845" cy="375902"/>
          </a:xfrm>
          <a:prstGeom prst="rect">
            <a:avLst/>
          </a:prstGeom>
        </p:spPr>
      </p:pic>
      <p:pic>
        <p:nvPicPr>
          <p:cNvPr id="11" name="Picture 10">
            <a:extLst>
              <a:ext uri="{FF2B5EF4-FFF2-40B4-BE49-F238E27FC236}">
                <a16:creationId xmlns:a16="http://schemas.microsoft.com/office/drawing/2014/main" id="{D187B055-F098-4208-A849-240094A8F388}"/>
              </a:ext>
            </a:extLst>
          </p:cNvPr>
          <p:cNvPicPr>
            <a:picLocks noChangeAspect="1"/>
          </p:cNvPicPr>
          <p:nvPr/>
        </p:nvPicPr>
        <p:blipFill>
          <a:blip r:embed="rId5"/>
          <a:stretch>
            <a:fillRect/>
          </a:stretch>
        </p:blipFill>
        <p:spPr>
          <a:xfrm>
            <a:off x="4551496" y="3255741"/>
            <a:ext cx="211354" cy="2183995"/>
          </a:xfrm>
          <a:prstGeom prst="rect">
            <a:avLst/>
          </a:prstGeom>
        </p:spPr>
      </p:pic>
    </p:spTree>
    <p:extLst>
      <p:ext uri="{BB962C8B-B14F-4D97-AF65-F5344CB8AC3E}">
        <p14:creationId xmlns:p14="http://schemas.microsoft.com/office/powerpoint/2010/main" val="119505309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01CC49-CA20-292C-61E0-AD6DA1B434BD}"/>
            </a:ext>
          </a:extLst>
        </p:cNvPr>
        <p:cNvGrpSpPr/>
        <p:nvPr/>
      </p:nvGrpSpPr>
      <p:grpSpPr>
        <a:xfrm>
          <a:off x="0" y="0"/>
          <a:ext cx="0" cy="0"/>
          <a:chOff x="0" y="0"/>
          <a:chExt cx="0" cy="0"/>
        </a:xfrm>
      </p:grpSpPr>
      <p:sp>
        <p:nvSpPr>
          <p:cNvPr id="103427" name="Rectangle 3">
            <a:extLst>
              <a:ext uri="{FF2B5EF4-FFF2-40B4-BE49-F238E27FC236}">
                <a16:creationId xmlns:a16="http://schemas.microsoft.com/office/drawing/2014/main" id="{BED856A7-5A7E-4DC6-2580-E7241225864C}"/>
              </a:ext>
            </a:extLst>
          </p:cNvPr>
          <p:cNvSpPr>
            <a:spLocks noChangeArrowheads="1"/>
          </p:cNvSpPr>
          <p:nvPr/>
        </p:nvSpPr>
        <p:spPr bwMode="auto">
          <a:xfrm>
            <a:off x="1223963" y="12303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103428" name="Text Box 4">
            <a:extLst>
              <a:ext uri="{FF2B5EF4-FFF2-40B4-BE49-F238E27FC236}">
                <a16:creationId xmlns:a16="http://schemas.microsoft.com/office/drawing/2014/main" id="{099F81F3-6827-5EA4-8C11-E55F1D76E820}"/>
              </a:ext>
            </a:extLst>
          </p:cNvPr>
          <p:cNvSpPr txBox="1">
            <a:spLocks noChangeArrowheads="1"/>
          </p:cNvSpPr>
          <p:nvPr/>
        </p:nvSpPr>
        <p:spPr bwMode="auto">
          <a:xfrm>
            <a:off x="1009965" y="556266"/>
            <a:ext cx="703269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2800" b="1" dirty="0" err="1">
                <a:solidFill>
                  <a:srgbClr val="FFFF00"/>
                </a:solidFill>
                <a:latin typeface="Arial" panose="020B0604020202020204" pitchFamily="34" charset="0"/>
                <a:cs typeface="Arial" panose="020B0604020202020204" pitchFamily="34" charset="0"/>
              </a:rPr>
              <a:t>Shabad</a:t>
            </a:r>
            <a:r>
              <a:rPr lang="en-US" altLang="en-US" sz="2800" b="1" dirty="0">
                <a:solidFill>
                  <a:srgbClr val="FFFF00"/>
                </a:solidFill>
                <a:latin typeface="Arial" panose="020B0604020202020204" pitchFamily="34" charset="0"/>
                <a:cs typeface="Arial" panose="020B0604020202020204" pitchFamily="34" charset="0"/>
              </a:rPr>
              <a:t> Kriya for Chronic Insomnia RCT</a:t>
            </a:r>
          </a:p>
        </p:txBody>
      </p:sp>
      <p:sp>
        <p:nvSpPr>
          <p:cNvPr id="5" name="Rectangle 3">
            <a:extLst>
              <a:ext uri="{FF2B5EF4-FFF2-40B4-BE49-F238E27FC236}">
                <a16:creationId xmlns:a16="http://schemas.microsoft.com/office/drawing/2014/main" id="{8CC09F5F-6EB1-1B46-46C4-30B63D89DE48}"/>
              </a:ext>
            </a:extLst>
          </p:cNvPr>
          <p:cNvSpPr>
            <a:spLocks noChangeArrowheads="1"/>
          </p:cNvSpPr>
          <p:nvPr/>
        </p:nvSpPr>
        <p:spPr bwMode="auto">
          <a:xfrm>
            <a:off x="537355" y="5789603"/>
            <a:ext cx="827210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spcBef>
                <a:spcPct val="20000"/>
              </a:spcBef>
              <a:buChar char="•"/>
              <a:defRPr sz="3200">
                <a:solidFill>
                  <a:schemeClr val="tx1"/>
                </a:solidFill>
                <a:latin typeface="Lucida Bright" panose="02040602050505020304" pitchFamily="18" charset="0"/>
              </a:defRPr>
            </a:lvl1pPr>
            <a:lvl2pPr marL="742950" indent="-285750" defTabSz="912813">
              <a:spcBef>
                <a:spcPct val="20000"/>
              </a:spcBef>
              <a:buChar char="–"/>
              <a:defRPr sz="2800">
                <a:solidFill>
                  <a:schemeClr val="tx1"/>
                </a:solidFill>
                <a:latin typeface="Lucida Bright" panose="02040602050505020304" pitchFamily="18" charset="0"/>
              </a:defRPr>
            </a:lvl2pPr>
            <a:lvl3pPr marL="1143000" indent="-228600" defTabSz="912813">
              <a:spcBef>
                <a:spcPct val="20000"/>
              </a:spcBef>
              <a:buChar char="•"/>
              <a:defRPr sz="2400">
                <a:solidFill>
                  <a:schemeClr val="tx1"/>
                </a:solidFill>
                <a:latin typeface="Lucida Bright" panose="02040602050505020304" pitchFamily="18" charset="0"/>
              </a:defRPr>
            </a:lvl3pPr>
            <a:lvl4pPr marL="1600200" indent="-228600" defTabSz="912813">
              <a:spcBef>
                <a:spcPct val="20000"/>
              </a:spcBef>
              <a:buChar char="–"/>
              <a:defRPr sz="2000">
                <a:solidFill>
                  <a:schemeClr val="tx1"/>
                </a:solidFill>
                <a:latin typeface="Lucida Bright" panose="02040602050505020304" pitchFamily="18" charset="0"/>
              </a:defRPr>
            </a:lvl4pPr>
            <a:lvl5pPr marL="2057400" indent="-228600" defTabSz="912813">
              <a:spcBef>
                <a:spcPct val="20000"/>
              </a:spcBef>
              <a:buChar char="»"/>
              <a:defRPr sz="2000">
                <a:solidFill>
                  <a:schemeClr val="tx1"/>
                </a:solidFill>
                <a:latin typeface="Lucida Bright" panose="02040602050505020304" pitchFamily="18" charset="0"/>
              </a:defRPr>
            </a:lvl5pPr>
            <a:lvl6pPr marL="25146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50000"/>
              </a:spcBef>
              <a:buFontTx/>
              <a:buNone/>
            </a:pPr>
            <a:r>
              <a:rPr lang="en-US" altLang="en-US" sz="1600" dirty="0">
                <a:latin typeface="Arial" panose="020B0604020202020204" pitchFamily="34" charset="0"/>
              </a:rPr>
              <a:t>From: </a:t>
            </a:r>
            <a:r>
              <a:rPr lang="en-US" altLang="en-US" sz="1600" i="1" dirty="0" err="1">
                <a:latin typeface="Arial" panose="020B0604020202020204" pitchFamily="34" charset="0"/>
              </a:rPr>
              <a:t>Shabad</a:t>
            </a:r>
            <a:r>
              <a:rPr lang="en-US" altLang="en-US" sz="1600" i="1" dirty="0">
                <a:latin typeface="Arial" panose="020B0604020202020204" pitchFamily="34" charset="0"/>
              </a:rPr>
              <a:t> Kriya Meditation for the Treatment of Insomnia: A Randomized Clinical Trial. </a:t>
            </a:r>
            <a:r>
              <a:rPr lang="pt-BR" altLang="en-US" sz="1600" i="1" dirty="0">
                <a:latin typeface="Arial" panose="020B0604020202020204" pitchFamily="34" charset="0"/>
              </a:rPr>
              <a:t>Cruz MVP, Khalsa SBS, ..., Rubens Lene Carvalho Tavares RLC</a:t>
            </a:r>
            <a:r>
              <a:rPr lang="en-US" altLang="en-US" sz="1600" i="1" dirty="0">
                <a:latin typeface="Arial" panose="020B0604020202020204" pitchFamily="34" charset="0"/>
              </a:rPr>
              <a:t>. (in preparation).</a:t>
            </a:r>
          </a:p>
        </p:txBody>
      </p:sp>
      <p:pic>
        <p:nvPicPr>
          <p:cNvPr id="6" name="Picture 5">
            <a:extLst>
              <a:ext uri="{FF2B5EF4-FFF2-40B4-BE49-F238E27FC236}">
                <a16:creationId xmlns:a16="http://schemas.microsoft.com/office/drawing/2014/main" id="{B3253BE7-FC37-EBBF-D6DA-325A937D0DF2}"/>
              </a:ext>
            </a:extLst>
          </p:cNvPr>
          <p:cNvPicPr>
            <a:picLocks noChangeAspect="1"/>
          </p:cNvPicPr>
          <p:nvPr/>
        </p:nvPicPr>
        <p:blipFill>
          <a:blip r:embed="rId2"/>
          <a:stretch>
            <a:fillRect/>
          </a:stretch>
        </p:blipFill>
        <p:spPr>
          <a:xfrm>
            <a:off x="1737276" y="1339657"/>
            <a:ext cx="5578073" cy="4178686"/>
          </a:xfrm>
          <a:prstGeom prst="rect">
            <a:avLst/>
          </a:prstGeom>
        </p:spPr>
      </p:pic>
    </p:spTree>
    <p:extLst>
      <p:ext uri="{BB962C8B-B14F-4D97-AF65-F5344CB8AC3E}">
        <p14:creationId xmlns:p14="http://schemas.microsoft.com/office/powerpoint/2010/main" val="407961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B2A53-44A1-7858-B178-98D2AC0983A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05C2534-9549-0610-C03E-F209B7A0BE1C}"/>
              </a:ext>
            </a:extLst>
          </p:cNvPr>
          <p:cNvPicPr>
            <a:picLocks noChangeAspect="1"/>
          </p:cNvPicPr>
          <p:nvPr/>
        </p:nvPicPr>
        <p:blipFill>
          <a:blip r:embed="rId3"/>
          <a:stretch>
            <a:fillRect/>
          </a:stretch>
        </p:blipFill>
        <p:spPr>
          <a:xfrm>
            <a:off x="367300" y="407157"/>
            <a:ext cx="8395001" cy="863410"/>
          </a:xfrm>
          <a:prstGeom prst="rect">
            <a:avLst/>
          </a:prstGeom>
        </p:spPr>
      </p:pic>
      <p:pic>
        <p:nvPicPr>
          <p:cNvPr id="7" name="Picture 6">
            <a:extLst>
              <a:ext uri="{FF2B5EF4-FFF2-40B4-BE49-F238E27FC236}">
                <a16:creationId xmlns:a16="http://schemas.microsoft.com/office/drawing/2014/main" id="{535BD3FB-5539-5C9C-B26E-49A4556CBB25}"/>
              </a:ext>
            </a:extLst>
          </p:cNvPr>
          <p:cNvPicPr>
            <a:picLocks noChangeAspect="1"/>
          </p:cNvPicPr>
          <p:nvPr/>
        </p:nvPicPr>
        <p:blipFill>
          <a:blip r:embed="rId4"/>
          <a:stretch>
            <a:fillRect/>
          </a:stretch>
        </p:blipFill>
        <p:spPr>
          <a:xfrm>
            <a:off x="367300" y="1270566"/>
            <a:ext cx="8395000" cy="974103"/>
          </a:xfrm>
          <a:prstGeom prst="rect">
            <a:avLst/>
          </a:prstGeom>
        </p:spPr>
      </p:pic>
      <p:pic>
        <p:nvPicPr>
          <p:cNvPr id="9" name="Picture 8">
            <a:extLst>
              <a:ext uri="{FF2B5EF4-FFF2-40B4-BE49-F238E27FC236}">
                <a16:creationId xmlns:a16="http://schemas.microsoft.com/office/drawing/2014/main" id="{28EDC1FB-267F-9662-827C-BB7ACDE012D7}"/>
              </a:ext>
            </a:extLst>
          </p:cNvPr>
          <p:cNvPicPr>
            <a:picLocks noChangeAspect="1"/>
          </p:cNvPicPr>
          <p:nvPr/>
        </p:nvPicPr>
        <p:blipFill>
          <a:blip r:embed="rId5"/>
          <a:stretch>
            <a:fillRect/>
          </a:stretch>
        </p:blipFill>
        <p:spPr>
          <a:xfrm>
            <a:off x="367300" y="2244669"/>
            <a:ext cx="8394999" cy="907687"/>
          </a:xfrm>
          <a:prstGeom prst="rect">
            <a:avLst/>
          </a:prstGeom>
        </p:spPr>
      </p:pic>
      <p:sp>
        <p:nvSpPr>
          <p:cNvPr id="17" name="TextBox 16">
            <a:extLst>
              <a:ext uri="{FF2B5EF4-FFF2-40B4-BE49-F238E27FC236}">
                <a16:creationId xmlns:a16="http://schemas.microsoft.com/office/drawing/2014/main" id="{C13D5A92-45D6-3949-B8D9-B225FFDE6944}"/>
              </a:ext>
            </a:extLst>
          </p:cNvPr>
          <p:cNvSpPr txBox="1"/>
          <p:nvPr/>
        </p:nvSpPr>
        <p:spPr>
          <a:xfrm>
            <a:off x="1599961" y="3661610"/>
            <a:ext cx="6124166" cy="2246769"/>
          </a:xfrm>
          <a:prstGeom prst="rect">
            <a:avLst/>
          </a:prstGeom>
          <a:noFill/>
        </p:spPr>
        <p:txBody>
          <a:bodyPr wrap="square">
            <a:spAutoFit/>
          </a:bodyPr>
          <a:lstStyle/>
          <a:p>
            <a:r>
              <a:rPr lang="en-US" sz="2800" dirty="0">
                <a:solidFill>
                  <a:schemeClr val="tx1">
                    <a:lumMod val="40000"/>
                    <a:lumOff val="60000"/>
                  </a:schemeClr>
                </a:solidFill>
                <a:latin typeface="Arial" panose="020B0604020202020204" pitchFamily="34" charset="0"/>
                <a:cs typeface="Arial" panose="020B0604020202020204" pitchFamily="34" charset="0"/>
              </a:rPr>
              <a:t>“The [mind-body therapies] resulted in statistically significant improvement in sleep quality and reduction on insomnia severity but no significant effects on sleep quantity indices...”</a:t>
            </a:r>
          </a:p>
        </p:txBody>
      </p:sp>
      <p:cxnSp>
        <p:nvCxnSpPr>
          <p:cNvPr id="2" name="Straight Connector 1">
            <a:extLst>
              <a:ext uri="{FF2B5EF4-FFF2-40B4-BE49-F238E27FC236}">
                <a16:creationId xmlns:a16="http://schemas.microsoft.com/office/drawing/2014/main" id="{083BB960-7DEF-41D0-0E8E-CD271BC5F059}"/>
              </a:ext>
            </a:extLst>
          </p:cNvPr>
          <p:cNvCxnSpPr>
            <a:cxnSpLocks/>
          </p:cNvCxnSpPr>
          <p:nvPr/>
        </p:nvCxnSpPr>
        <p:spPr>
          <a:xfrm flipV="1">
            <a:off x="1646110" y="5871411"/>
            <a:ext cx="5372311" cy="36968"/>
          </a:xfrm>
          <a:prstGeom prst="line">
            <a:avLst/>
          </a:prstGeom>
          <a:ln w="603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20513522-43B6-E174-60C2-50AB2B7AB5D3}"/>
              </a:ext>
            </a:extLst>
          </p:cNvPr>
          <p:cNvCxnSpPr>
            <a:cxnSpLocks/>
          </p:cNvCxnSpPr>
          <p:nvPr/>
        </p:nvCxnSpPr>
        <p:spPr>
          <a:xfrm>
            <a:off x="4518384" y="5433414"/>
            <a:ext cx="2696554" cy="0"/>
          </a:xfrm>
          <a:prstGeom prst="line">
            <a:avLst/>
          </a:prstGeom>
          <a:ln w="6032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720851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2C38F81-5201-4CCB-B69E-21F2CDC983F5}"/>
              </a:ext>
            </a:extLst>
          </p:cNvPr>
          <p:cNvSpPr/>
          <p:nvPr/>
        </p:nvSpPr>
        <p:spPr>
          <a:xfrm>
            <a:off x="1222063" y="2131538"/>
            <a:ext cx="3462232" cy="2090701"/>
          </a:xfrm>
          <a:prstGeom prst="rect">
            <a:avLst/>
          </a:prstGeom>
        </p:spPr>
        <p:txBody>
          <a:bodyPr wrap="square">
            <a:spAutoFit/>
          </a:bodyPr>
          <a:lstStyle/>
          <a:p>
            <a:pPr marL="0" marR="0">
              <a:lnSpc>
                <a:spcPct val="110000"/>
              </a:lnSpc>
              <a:spcBef>
                <a:spcPts val="0"/>
              </a:spcBef>
              <a:spcAft>
                <a:spcPts val="0"/>
              </a:spcAft>
            </a:pPr>
            <a:r>
              <a:rPr lang="en-US" u="sng" dirty="0">
                <a:solidFill>
                  <a:schemeClr val="tx1">
                    <a:lumMod val="40000"/>
                    <a:lumOff val="60000"/>
                  </a:schemeClr>
                </a:solidFill>
                <a:latin typeface="Arial Narrow" panose="020B0606020202030204" pitchFamily="34" charset="0"/>
                <a:ea typeface="Calibri" panose="020F0502020204030204" pitchFamily="34" charset="0"/>
                <a:cs typeface="Times New Roman" panose="02020603050405020304" pitchFamily="18" charset="0"/>
              </a:rPr>
              <a:t>Measure       Yoga     Meta</a:t>
            </a:r>
          </a:p>
          <a:p>
            <a:pPr marL="0" marR="0">
              <a:lnSpc>
                <a:spcPct val="110000"/>
              </a:lnSpc>
              <a:spcBef>
                <a:spcPts val="0"/>
              </a:spcBef>
              <a:spcAft>
                <a:spcPts val="0"/>
              </a:spcAft>
            </a:pPr>
            <a:r>
              <a:rPr lang="en-US" dirty="0">
                <a:solidFill>
                  <a:schemeClr val="tx1">
                    <a:lumMod val="40000"/>
                    <a:lumOff val="60000"/>
                  </a:schemeClr>
                </a:solidFill>
                <a:latin typeface="Arial Narrow" panose="020B0606020202030204" pitchFamily="34" charset="0"/>
                <a:ea typeface="Calibri" panose="020F0502020204030204" pitchFamily="34" charset="0"/>
                <a:cs typeface="Times New Roman" panose="02020603050405020304" pitchFamily="18" charset="0"/>
              </a:rPr>
              <a:t>SOL </a:t>
            </a:r>
            <a:r>
              <a:rPr lang="en-US" sz="1800" dirty="0">
                <a:solidFill>
                  <a:schemeClr val="tx1">
                    <a:lumMod val="40000"/>
                    <a:lumOff val="60000"/>
                  </a:schemeClr>
                </a:solidFill>
                <a:latin typeface="Arial Narrow" panose="020B0606020202030204" pitchFamily="34" charset="0"/>
                <a:ea typeface="Calibri" panose="020F0502020204030204" pitchFamily="34" charset="0"/>
                <a:cs typeface="Times New Roman" panose="02020603050405020304" pitchFamily="18" charset="0"/>
              </a:rPr>
              <a:t>(min)</a:t>
            </a:r>
            <a:r>
              <a:rPr lang="en-US" dirty="0">
                <a:solidFill>
                  <a:schemeClr val="tx1">
                    <a:lumMod val="40000"/>
                    <a:lumOff val="60000"/>
                  </a:schemeClr>
                </a:solidFill>
                <a:latin typeface="Arial Narrow" panose="020B0606020202030204" pitchFamily="34" charset="0"/>
                <a:ea typeface="Calibri" panose="020F0502020204030204" pitchFamily="34" charset="0"/>
                <a:cs typeface="Times New Roman" panose="02020603050405020304" pitchFamily="18" charset="0"/>
              </a:rPr>
              <a:t>       -17.3</a:t>
            </a:r>
            <a:r>
              <a:rPr lang="en-US" dirty="0">
                <a:solidFill>
                  <a:srgbClr val="00B0F0"/>
                </a:solidFill>
                <a:latin typeface="Arial Narrow" panose="020B0606020202030204" pitchFamily="34" charset="0"/>
                <a:ea typeface="Calibri" panose="020F0502020204030204" pitchFamily="34" charset="0"/>
                <a:cs typeface="Times New Roman" panose="02020603050405020304" pitchFamily="18" charset="0"/>
              </a:rPr>
              <a:t> </a:t>
            </a:r>
            <a:r>
              <a:rPr lang="en-US" dirty="0">
                <a:solidFill>
                  <a:schemeClr val="tx1">
                    <a:lumMod val="40000"/>
                    <a:lumOff val="60000"/>
                  </a:schemeClr>
                </a:solidFill>
                <a:latin typeface="Arial Narrow" panose="020B0606020202030204" pitchFamily="34" charset="0"/>
                <a:ea typeface="Calibri" panose="020F0502020204030204" pitchFamily="34" charset="0"/>
                <a:cs typeface="Times New Roman" panose="02020603050405020304" pitchFamily="18" charset="0"/>
              </a:rPr>
              <a:t>    -19.0</a:t>
            </a:r>
          </a:p>
          <a:p>
            <a:pPr marL="0" marR="0">
              <a:lnSpc>
                <a:spcPct val="110000"/>
              </a:lnSpc>
              <a:spcBef>
                <a:spcPts val="0"/>
              </a:spcBef>
              <a:spcAft>
                <a:spcPts val="0"/>
              </a:spcAft>
            </a:pPr>
            <a:r>
              <a:rPr lang="en-US" dirty="0">
                <a:solidFill>
                  <a:schemeClr val="tx1">
                    <a:lumMod val="40000"/>
                    <a:lumOff val="60000"/>
                  </a:schemeClr>
                </a:solidFill>
                <a:latin typeface="Arial Narrow" panose="020B0606020202030204" pitchFamily="34" charset="0"/>
                <a:ea typeface="Calibri" panose="020F0502020204030204" pitchFamily="34" charset="0"/>
                <a:cs typeface="Times New Roman" panose="02020603050405020304" pitchFamily="18" charset="0"/>
              </a:rPr>
              <a:t>WASO </a:t>
            </a:r>
            <a:r>
              <a:rPr lang="en-US" sz="1800" dirty="0">
                <a:solidFill>
                  <a:schemeClr val="tx1">
                    <a:lumMod val="40000"/>
                    <a:lumOff val="60000"/>
                  </a:schemeClr>
                </a:solidFill>
                <a:latin typeface="Arial Narrow" panose="020B0606020202030204" pitchFamily="34" charset="0"/>
                <a:ea typeface="Calibri" panose="020F0502020204030204" pitchFamily="34" charset="0"/>
                <a:cs typeface="Times New Roman" panose="02020603050405020304" pitchFamily="18" charset="0"/>
              </a:rPr>
              <a:t>(min)</a:t>
            </a:r>
            <a:r>
              <a:rPr lang="en-US" dirty="0">
                <a:solidFill>
                  <a:schemeClr val="tx1">
                    <a:lumMod val="40000"/>
                    <a:lumOff val="60000"/>
                  </a:schemeClr>
                </a:solidFill>
                <a:latin typeface="Arial Narrow" panose="020B0606020202030204" pitchFamily="34" charset="0"/>
                <a:ea typeface="Calibri" panose="020F0502020204030204" pitchFamily="34" charset="0"/>
                <a:cs typeface="Times New Roman" panose="02020603050405020304" pitchFamily="18" charset="0"/>
              </a:rPr>
              <a:t>   -15.6     -26.0</a:t>
            </a:r>
          </a:p>
          <a:p>
            <a:pPr marL="0" marR="0">
              <a:lnSpc>
                <a:spcPct val="110000"/>
              </a:lnSpc>
              <a:spcBef>
                <a:spcPts val="0"/>
              </a:spcBef>
              <a:spcAft>
                <a:spcPts val="0"/>
              </a:spcAft>
            </a:pPr>
            <a:r>
              <a:rPr lang="en-US" dirty="0">
                <a:solidFill>
                  <a:schemeClr val="tx1">
                    <a:lumMod val="40000"/>
                    <a:lumOff val="60000"/>
                  </a:schemeClr>
                </a:solidFill>
                <a:latin typeface="Arial Narrow" panose="020B0606020202030204" pitchFamily="34" charset="0"/>
                <a:ea typeface="Calibri" panose="020F0502020204030204" pitchFamily="34" charset="0"/>
                <a:cs typeface="Times New Roman" panose="02020603050405020304" pitchFamily="18" charset="0"/>
              </a:rPr>
              <a:t>SE </a:t>
            </a:r>
            <a:r>
              <a:rPr lang="en-US" sz="1800" dirty="0">
                <a:solidFill>
                  <a:schemeClr val="tx1">
                    <a:lumMod val="40000"/>
                    <a:lumOff val="60000"/>
                  </a:schemeClr>
                </a:solidFill>
                <a:latin typeface="Arial Narrow" panose="020B0606020202030204" pitchFamily="34" charset="0"/>
                <a:ea typeface="Calibri" panose="020F0502020204030204" pitchFamily="34" charset="0"/>
                <a:cs typeface="Times New Roman" panose="02020603050405020304" pitchFamily="18" charset="0"/>
              </a:rPr>
              <a:t>(%)</a:t>
            </a:r>
            <a:r>
              <a:rPr lang="en-US" dirty="0">
                <a:solidFill>
                  <a:schemeClr val="tx1">
                    <a:lumMod val="40000"/>
                    <a:lumOff val="60000"/>
                  </a:schemeClr>
                </a:solidFill>
                <a:latin typeface="Arial Narrow" panose="020B0606020202030204" pitchFamily="34" charset="0"/>
                <a:ea typeface="Calibri" panose="020F0502020204030204" pitchFamily="34" charset="0"/>
                <a:cs typeface="Times New Roman" panose="02020603050405020304" pitchFamily="18" charset="0"/>
              </a:rPr>
              <a:t>	         10.1        9.9</a:t>
            </a:r>
          </a:p>
          <a:p>
            <a:pPr>
              <a:lnSpc>
                <a:spcPct val="110000"/>
              </a:lnSpc>
              <a:spcBef>
                <a:spcPts val="0"/>
              </a:spcBef>
              <a:spcAft>
                <a:spcPts val="0"/>
              </a:spcAft>
            </a:pPr>
            <a:r>
              <a:rPr lang="en-US" dirty="0">
                <a:solidFill>
                  <a:schemeClr val="tx1">
                    <a:lumMod val="40000"/>
                    <a:lumOff val="60000"/>
                  </a:schemeClr>
                </a:solidFill>
                <a:latin typeface="Arial Narrow" panose="020B0606020202030204" pitchFamily="34" charset="0"/>
                <a:ea typeface="Calibri" panose="020F0502020204030204" pitchFamily="34" charset="0"/>
                <a:cs typeface="Times New Roman" panose="02020603050405020304" pitchFamily="18" charset="0"/>
              </a:rPr>
              <a:t>TST </a:t>
            </a:r>
            <a:r>
              <a:rPr lang="en-US" sz="1800" dirty="0">
                <a:solidFill>
                  <a:schemeClr val="tx1">
                    <a:lumMod val="40000"/>
                    <a:lumOff val="60000"/>
                  </a:schemeClr>
                </a:solidFill>
                <a:latin typeface="Arial Narrow" panose="020B0606020202030204" pitchFamily="34" charset="0"/>
                <a:ea typeface="Calibri" panose="020F0502020204030204" pitchFamily="34" charset="0"/>
                <a:cs typeface="Times New Roman" panose="02020603050405020304" pitchFamily="18" charset="0"/>
              </a:rPr>
              <a:t>(min)</a:t>
            </a:r>
            <a:r>
              <a:rPr lang="en-US" dirty="0">
                <a:solidFill>
                  <a:schemeClr val="tx1">
                    <a:lumMod val="40000"/>
                    <a:lumOff val="60000"/>
                  </a:schemeClr>
                </a:solidFill>
                <a:latin typeface="Arial Narrow" panose="020B0606020202030204" pitchFamily="34" charset="0"/>
                <a:ea typeface="Calibri" panose="020F0502020204030204" pitchFamily="34" charset="0"/>
                <a:cs typeface="Times New Roman" panose="02020603050405020304" pitchFamily="18" charset="0"/>
              </a:rPr>
              <a:t>        65.5        7.6</a:t>
            </a:r>
          </a:p>
        </p:txBody>
      </p:sp>
      <p:sp>
        <p:nvSpPr>
          <p:cNvPr id="8" name="Text Box 4">
            <a:extLst>
              <a:ext uri="{FF2B5EF4-FFF2-40B4-BE49-F238E27FC236}">
                <a16:creationId xmlns:a16="http://schemas.microsoft.com/office/drawing/2014/main" id="{049D99FB-2206-480D-9707-2740DA8C5304}"/>
              </a:ext>
            </a:extLst>
          </p:cNvPr>
          <p:cNvSpPr txBox="1">
            <a:spLocks noChangeArrowheads="1"/>
          </p:cNvSpPr>
          <p:nvPr/>
        </p:nvSpPr>
        <p:spPr bwMode="auto">
          <a:xfrm>
            <a:off x="827123" y="483828"/>
            <a:ext cx="4021135"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en-US" sz="2800" b="1" dirty="0">
                <a:solidFill>
                  <a:srgbClr val="FFFF00"/>
                </a:solidFill>
                <a:latin typeface="Arial" panose="020B0604020202020204" pitchFamily="34" charset="0"/>
                <a:cs typeface="Arial" panose="020B0604020202020204" pitchFamily="34" charset="0"/>
              </a:rPr>
              <a:t>Yoga for Chronic Insomnia RCT Comparison</a:t>
            </a:r>
          </a:p>
        </p:txBody>
      </p:sp>
      <p:grpSp>
        <p:nvGrpSpPr>
          <p:cNvPr id="14" name="Group 13">
            <a:extLst>
              <a:ext uri="{FF2B5EF4-FFF2-40B4-BE49-F238E27FC236}">
                <a16:creationId xmlns:a16="http://schemas.microsoft.com/office/drawing/2014/main" id="{15AF22AF-4236-4D30-B297-243A8C39729D}"/>
              </a:ext>
            </a:extLst>
          </p:cNvPr>
          <p:cNvGrpSpPr/>
          <p:nvPr/>
        </p:nvGrpSpPr>
        <p:grpSpPr>
          <a:xfrm>
            <a:off x="5377119" y="651611"/>
            <a:ext cx="3163031" cy="3835689"/>
            <a:chOff x="5517802" y="1472660"/>
            <a:chExt cx="3626198" cy="3647222"/>
          </a:xfrm>
        </p:grpSpPr>
        <p:pic>
          <p:nvPicPr>
            <p:cNvPr id="12" name="Picture 11">
              <a:extLst>
                <a:ext uri="{FF2B5EF4-FFF2-40B4-BE49-F238E27FC236}">
                  <a16:creationId xmlns:a16="http://schemas.microsoft.com/office/drawing/2014/main" id="{2CDAD890-440A-40BB-949D-042FDBCECACC}"/>
                </a:ext>
              </a:extLst>
            </p:cNvPr>
            <p:cNvPicPr>
              <a:picLocks noChangeAspect="1"/>
            </p:cNvPicPr>
            <p:nvPr/>
          </p:nvPicPr>
          <p:blipFill>
            <a:blip r:embed="rId2"/>
            <a:stretch>
              <a:fillRect/>
            </a:stretch>
          </p:blipFill>
          <p:spPr>
            <a:xfrm>
              <a:off x="5517802" y="1472660"/>
              <a:ext cx="3626198" cy="3371574"/>
            </a:xfrm>
            <a:prstGeom prst="rect">
              <a:avLst/>
            </a:prstGeom>
          </p:spPr>
        </p:pic>
        <p:pic>
          <p:nvPicPr>
            <p:cNvPr id="13" name="Picture 12">
              <a:extLst>
                <a:ext uri="{FF2B5EF4-FFF2-40B4-BE49-F238E27FC236}">
                  <a16:creationId xmlns:a16="http://schemas.microsoft.com/office/drawing/2014/main" id="{91962E09-26A0-45A2-933C-F3DB732202A1}"/>
                </a:ext>
              </a:extLst>
            </p:cNvPr>
            <p:cNvPicPr>
              <a:picLocks noChangeAspect="1"/>
            </p:cNvPicPr>
            <p:nvPr/>
          </p:nvPicPr>
          <p:blipFill>
            <a:blip r:embed="rId3"/>
            <a:stretch>
              <a:fillRect/>
            </a:stretch>
          </p:blipFill>
          <p:spPr>
            <a:xfrm>
              <a:off x="5517802" y="4742336"/>
              <a:ext cx="3626198" cy="377546"/>
            </a:xfrm>
            <a:prstGeom prst="rect">
              <a:avLst/>
            </a:prstGeom>
          </p:spPr>
        </p:pic>
      </p:grpSp>
      <p:grpSp>
        <p:nvGrpSpPr>
          <p:cNvPr id="18" name="Group 17">
            <a:extLst>
              <a:ext uri="{FF2B5EF4-FFF2-40B4-BE49-F238E27FC236}">
                <a16:creationId xmlns:a16="http://schemas.microsoft.com/office/drawing/2014/main" id="{35255302-5F64-4F18-8647-4057D7681358}"/>
              </a:ext>
            </a:extLst>
          </p:cNvPr>
          <p:cNvGrpSpPr/>
          <p:nvPr/>
        </p:nvGrpSpPr>
        <p:grpSpPr>
          <a:xfrm>
            <a:off x="372995" y="4726462"/>
            <a:ext cx="8398010" cy="1788067"/>
            <a:chOff x="372995" y="4359573"/>
            <a:chExt cx="8398010" cy="1788067"/>
          </a:xfrm>
        </p:grpSpPr>
        <p:pic>
          <p:nvPicPr>
            <p:cNvPr id="16" name="Picture 15">
              <a:extLst>
                <a:ext uri="{FF2B5EF4-FFF2-40B4-BE49-F238E27FC236}">
                  <a16:creationId xmlns:a16="http://schemas.microsoft.com/office/drawing/2014/main" id="{91C146CB-4485-4993-8581-6883B605D6AA}"/>
                </a:ext>
              </a:extLst>
            </p:cNvPr>
            <p:cNvPicPr>
              <a:picLocks noChangeAspect="1"/>
            </p:cNvPicPr>
            <p:nvPr/>
          </p:nvPicPr>
          <p:blipFill>
            <a:blip r:embed="rId4"/>
            <a:stretch>
              <a:fillRect/>
            </a:stretch>
          </p:blipFill>
          <p:spPr>
            <a:xfrm>
              <a:off x="372995" y="4359573"/>
              <a:ext cx="8398010" cy="1486177"/>
            </a:xfrm>
            <a:prstGeom prst="rect">
              <a:avLst/>
            </a:prstGeom>
          </p:spPr>
        </p:pic>
        <p:pic>
          <p:nvPicPr>
            <p:cNvPr id="17" name="Picture 16">
              <a:extLst>
                <a:ext uri="{FF2B5EF4-FFF2-40B4-BE49-F238E27FC236}">
                  <a16:creationId xmlns:a16="http://schemas.microsoft.com/office/drawing/2014/main" id="{7966BEF3-3A36-4D2B-9B5C-EF647DB2E19A}"/>
                </a:ext>
              </a:extLst>
            </p:cNvPr>
            <p:cNvPicPr>
              <a:picLocks noChangeAspect="1"/>
            </p:cNvPicPr>
            <p:nvPr/>
          </p:nvPicPr>
          <p:blipFill>
            <a:blip r:embed="rId5"/>
            <a:stretch>
              <a:fillRect/>
            </a:stretch>
          </p:blipFill>
          <p:spPr>
            <a:xfrm>
              <a:off x="372995" y="5845750"/>
              <a:ext cx="8398010" cy="301890"/>
            </a:xfrm>
            <a:prstGeom prst="rect">
              <a:avLst/>
            </a:prstGeom>
          </p:spPr>
        </p:pic>
      </p:gr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2"/>
          <p:cNvSpPr txBox="1">
            <a:spLocks noChangeArrowheads="1"/>
          </p:cNvSpPr>
          <p:nvPr/>
        </p:nvSpPr>
        <p:spPr bwMode="auto">
          <a:xfrm>
            <a:off x="964406" y="2967335"/>
            <a:ext cx="721518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813">
              <a:spcBef>
                <a:spcPct val="20000"/>
              </a:spcBef>
              <a:buChar char="•"/>
              <a:defRPr sz="3200">
                <a:solidFill>
                  <a:schemeClr val="tx1"/>
                </a:solidFill>
                <a:latin typeface="Lucida Bright" panose="02040602050505020304" pitchFamily="18" charset="0"/>
              </a:defRPr>
            </a:lvl1pPr>
            <a:lvl2pPr marL="742950" indent="-285750" defTabSz="912813">
              <a:spcBef>
                <a:spcPct val="20000"/>
              </a:spcBef>
              <a:buChar char="–"/>
              <a:defRPr sz="2800">
                <a:solidFill>
                  <a:schemeClr val="tx1"/>
                </a:solidFill>
                <a:latin typeface="Lucida Bright" panose="02040602050505020304" pitchFamily="18" charset="0"/>
              </a:defRPr>
            </a:lvl2pPr>
            <a:lvl3pPr marL="1143000" indent="-228600" defTabSz="912813">
              <a:spcBef>
                <a:spcPct val="20000"/>
              </a:spcBef>
              <a:buChar char="•"/>
              <a:defRPr sz="2400">
                <a:solidFill>
                  <a:schemeClr val="tx1"/>
                </a:solidFill>
                <a:latin typeface="Lucida Bright" panose="02040602050505020304" pitchFamily="18" charset="0"/>
              </a:defRPr>
            </a:lvl3pPr>
            <a:lvl4pPr marL="1600200" indent="-228600" defTabSz="912813">
              <a:spcBef>
                <a:spcPct val="20000"/>
              </a:spcBef>
              <a:buChar char="–"/>
              <a:defRPr sz="2000">
                <a:solidFill>
                  <a:schemeClr val="tx1"/>
                </a:solidFill>
                <a:latin typeface="Lucida Bright" panose="02040602050505020304" pitchFamily="18" charset="0"/>
              </a:defRPr>
            </a:lvl4pPr>
            <a:lvl5pPr marL="2057400" indent="-228600" defTabSz="912813">
              <a:spcBef>
                <a:spcPct val="20000"/>
              </a:spcBef>
              <a:buChar char="»"/>
              <a:defRPr sz="2000">
                <a:solidFill>
                  <a:schemeClr val="tx1"/>
                </a:solidFill>
                <a:latin typeface="Lucida Bright" panose="02040602050505020304" pitchFamily="18" charset="0"/>
              </a:defRPr>
            </a:lvl5pPr>
            <a:lvl6pPr marL="25146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gn="ctr" eaLnBrk="1" hangingPunct="1">
              <a:spcBef>
                <a:spcPct val="0"/>
              </a:spcBef>
              <a:buFontTx/>
              <a:buNone/>
            </a:pPr>
            <a:r>
              <a:rPr lang="en-US" altLang="en-US" sz="5400" dirty="0">
                <a:solidFill>
                  <a:srgbClr val="FFFF00"/>
                </a:solidFill>
                <a:latin typeface="Arial" panose="020B0604020202020204" pitchFamily="34" charset="0"/>
              </a:rPr>
              <a:t>Future Directions</a:t>
            </a:r>
          </a:p>
        </p:txBody>
      </p:sp>
    </p:spTree>
    <p:extLst>
      <p:ext uri="{BB962C8B-B14F-4D97-AF65-F5344CB8AC3E}">
        <p14:creationId xmlns:p14="http://schemas.microsoft.com/office/powerpoint/2010/main" val="44119041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7" name="Rectangle 3">
            <a:extLst>
              <a:ext uri="{FF2B5EF4-FFF2-40B4-BE49-F238E27FC236}">
                <a16:creationId xmlns:a16="http://schemas.microsoft.com/office/drawing/2014/main" id="{F343B07A-F5C0-4535-AC47-4E143C3C6733}"/>
              </a:ext>
            </a:extLst>
          </p:cNvPr>
          <p:cNvSpPr>
            <a:spLocks noChangeArrowheads="1"/>
          </p:cNvSpPr>
          <p:nvPr/>
        </p:nvSpPr>
        <p:spPr bwMode="auto">
          <a:xfrm>
            <a:off x="1223963" y="12303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103428" name="Text Box 4">
            <a:extLst>
              <a:ext uri="{FF2B5EF4-FFF2-40B4-BE49-F238E27FC236}">
                <a16:creationId xmlns:a16="http://schemas.microsoft.com/office/drawing/2014/main" id="{9A61A76B-CB8A-4C5B-A6D3-0C8100DC2C7C}"/>
              </a:ext>
            </a:extLst>
          </p:cNvPr>
          <p:cNvSpPr txBox="1">
            <a:spLocks noChangeArrowheads="1"/>
          </p:cNvSpPr>
          <p:nvPr/>
        </p:nvSpPr>
        <p:spPr bwMode="auto">
          <a:xfrm>
            <a:off x="1142760" y="429147"/>
            <a:ext cx="685848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sz="2800" b="1" dirty="0">
                <a:solidFill>
                  <a:srgbClr val="FFFF00"/>
                </a:solidFill>
                <a:latin typeface="Arial" panose="020B0604020202020204" pitchFamily="34" charset="0"/>
                <a:cs typeface="Arial" panose="020B0604020202020204" pitchFamily="34" charset="0"/>
              </a:rPr>
              <a:t>Tailored </a:t>
            </a:r>
            <a:r>
              <a:rPr lang="en-US" altLang="en-US" sz="2800" b="1" dirty="0" err="1">
                <a:solidFill>
                  <a:srgbClr val="FFFF00"/>
                </a:solidFill>
                <a:latin typeface="Arial" panose="020B0604020202020204" pitchFamily="34" charset="0"/>
                <a:cs typeface="Arial" panose="020B0604020202020204" pitchFamily="34" charset="0"/>
              </a:rPr>
              <a:t>Viniyoga</a:t>
            </a:r>
            <a:r>
              <a:rPr lang="en-US" altLang="en-US" sz="2800" b="1" dirty="0">
                <a:solidFill>
                  <a:srgbClr val="FFFF00"/>
                </a:solidFill>
                <a:latin typeface="Arial" panose="020B0604020202020204" pitchFamily="34" charset="0"/>
                <a:cs typeface="Arial" panose="020B0604020202020204" pitchFamily="34" charset="0"/>
              </a:rPr>
              <a:t> for Chronic Insomnia</a:t>
            </a:r>
          </a:p>
        </p:txBody>
      </p:sp>
      <p:sp>
        <p:nvSpPr>
          <p:cNvPr id="5" name="Rectangle 3">
            <a:extLst>
              <a:ext uri="{FF2B5EF4-FFF2-40B4-BE49-F238E27FC236}">
                <a16:creationId xmlns:a16="http://schemas.microsoft.com/office/drawing/2014/main" id="{521A065E-86E9-4D3D-B7DE-DB4F446E4C4C}"/>
              </a:ext>
            </a:extLst>
          </p:cNvPr>
          <p:cNvSpPr>
            <a:spLocks noChangeArrowheads="1"/>
          </p:cNvSpPr>
          <p:nvPr/>
        </p:nvSpPr>
        <p:spPr bwMode="auto">
          <a:xfrm>
            <a:off x="572226" y="5627687"/>
            <a:ext cx="835476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spcBef>
                <a:spcPct val="20000"/>
              </a:spcBef>
              <a:buChar char="•"/>
              <a:defRPr sz="3200">
                <a:solidFill>
                  <a:schemeClr val="tx1"/>
                </a:solidFill>
                <a:latin typeface="Lucida Bright" panose="02040602050505020304" pitchFamily="18" charset="0"/>
              </a:defRPr>
            </a:lvl1pPr>
            <a:lvl2pPr marL="742950" indent="-285750" defTabSz="912813">
              <a:spcBef>
                <a:spcPct val="20000"/>
              </a:spcBef>
              <a:buChar char="–"/>
              <a:defRPr sz="2800">
                <a:solidFill>
                  <a:schemeClr val="tx1"/>
                </a:solidFill>
                <a:latin typeface="Lucida Bright" panose="02040602050505020304" pitchFamily="18" charset="0"/>
              </a:defRPr>
            </a:lvl2pPr>
            <a:lvl3pPr marL="1143000" indent="-228600" defTabSz="912813">
              <a:spcBef>
                <a:spcPct val="20000"/>
              </a:spcBef>
              <a:buChar char="•"/>
              <a:defRPr sz="2400">
                <a:solidFill>
                  <a:schemeClr val="tx1"/>
                </a:solidFill>
                <a:latin typeface="Lucida Bright" panose="02040602050505020304" pitchFamily="18" charset="0"/>
              </a:defRPr>
            </a:lvl3pPr>
            <a:lvl4pPr marL="1600200" indent="-228600" defTabSz="912813">
              <a:spcBef>
                <a:spcPct val="20000"/>
              </a:spcBef>
              <a:buChar char="–"/>
              <a:defRPr sz="2000">
                <a:solidFill>
                  <a:schemeClr val="tx1"/>
                </a:solidFill>
                <a:latin typeface="Lucida Bright" panose="02040602050505020304" pitchFamily="18" charset="0"/>
              </a:defRPr>
            </a:lvl4pPr>
            <a:lvl5pPr marL="2057400" indent="-228600" defTabSz="912813">
              <a:spcBef>
                <a:spcPct val="20000"/>
              </a:spcBef>
              <a:buChar char="»"/>
              <a:defRPr sz="2000">
                <a:solidFill>
                  <a:schemeClr val="tx1"/>
                </a:solidFill>
                <a:latin typeface="Lucida Bright" panose="02040602050505020304" pitchFamily="18" charset="0"/>
              </a:defRPr>
            </a:lvl5pPr>
            <a:lvl6pPr marL="25146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50000"/>
              </a:spcBef>
              <a:buFontTx/>
              <a:buNone/>
            </a:pPr>
            <a:r>
              <a:rPr lang="en-US" altLang="en-US" sz="1600" dirty="0">
                <a:latin typeface="Arial" panose="020B0604020202020204" pitchFamily="34" charset="0"/>
              </a:rPr>
              <a:t>From: </a:t>
            </a:r>
            <a:r>
              <a:rPr lang="en-US" altLang="en-US" sz="1600" i="1" dirty="0">
                <a:latin typeface="Arial" panose="020B0604020202020204" pitchFamily="34" charset="0"/>
              </a:rPr>
              <a:t>Tailored individual Yoga practice improves sleep quality, fatigue, anxiety, and depression in chronic insomnia disorder. Turmel D, </a:t>
            </a:r>
            <a:r>
              <a:rPr lang="en-US" altLang="en-US" sz="1600" i="1" dirty="0" err="1">
                <a:latin typeface="Arial" panose="020B0604020202020204" pitchFamily="34" charset="0"/>
              </a:rPr>
              <a:t>Carlier</a:t>
            </a:r>
            <a:r>
              <a:rPr lang="en-US" altLang="en-US" sz="1600" i="1" dirty="0">
                <a:latin typeface="Arial" panose="020B0604020202020204" pitchFamily="34" charset="0"/>
              </a:rPr>
              <a:t> S, Bruyneel AV, Bruyneel M. BMC Psychiatry. 22:267, 2022.</a:t>
            </a:r>
          </a:p>
        </p:txBody>
      </p:sp>
      <p:pic>
        <p:nvPicPr>
          <p:cNvPr id="9" name="Picture 8">
            <a:extLst>
              <a:ext uri="{FF2B5EF4-FFF2-40B4-BE49-F238E27FC236}">
                <a16:creationId xmlns:a16="http://schemas.microsoft.com/office/drawing/2014/main" id="{42FED210-AEDB-42C9-BDE0-AC183C4B5BCC}"/>
              </a:ext>
            </a:extLst>
          </p:cNvPr>
          <p:cNvPicPr>
            <a:picLocks noChangeAspect="1"/>
          </p:cNvPicPr>
          <p:nvPr/>
        </p:nvPicPr>
        <p:blipFill>
          <a:blip r:embed="rId2"/>
          <a:stretch>
            <a:fillRect/>
          </a:stretch>
        </p:blipFill>
        <p:spPr>
          <a:xfrm>
            <a:off x="989305" y="1060958"/>
            <a:ext cx="7165390" cy="4511110"/>
          </a:xfrm>
          <a:prstGeom prst="rect">
            <a:avLst/>
          </a:prstGeom>
        </p:spPr>
      </p:pic>
    </p:spTree>
    <p:extLst>
      <p:ext uri="{BB962C8B-B14F-4D97-AF65-F5344CB8AC3E}">
        <p14:creationId xmlns:p14="http://schemas.microsoft.com/office/powerpoint/2010/main" val="5103559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1950" y="812800"/>
            <a:ext cx="5815013" cy="5229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9507" name="Text Box 3"/>
          <p:cNvSpPr txBox="1">
            <a:spLocks noChangeArrowheads="1"/>
          </p:cNvSpPr>
          <p:nvPr/>
        </p:nvSpPr>
        <p:spPr bwMode="auto">
          <a:xfrm>
            <a:off x="412750" y="4356100"/>
            <a:ext cx="2489200" cy="204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r>
              <a:rPr lang="en-US" altLang="en-US" sz="1600">
                <a:latin typeface="Arial" panose="020B0604020202020204" pitchFamily="34" charset="0"/>
              </a:rPr>
              <a:t>From:</a:t>
            </a:r>
            <a:r>
              <a:rPr lang="en-US" altLang="en-US" sz="1600" i="1">
                <a:latin typeface="Arial" panose="020B0604020202020204" pitchFamily="34" charset="0"/>
              </a:rPr>
              <a:t> Perceived benefits in a behavioral-medicine insomnia program: a clinical report, Jacobs,G.D.; Benson,H.; Friedman,R., American Journal of Medicine 100:212-216, 1996</a:t>
            </a:r>
          </a:p>
        </p:txBody>
      </p:sp>
      <p:sp>
        <p:nvSpPr>
          <p:cNvPr id="149508" name="Text Box 4"/>
          <p:cNvSpPr txBox="1">
            <a:spLocks noChangeArrowheads="1"/>
          </p:cNvSpPr>
          <p:nvPr/>
        </p:nvSpPr>
        <p:spPr bwMode="auto">
          <a:xfrm>
            <a:off x="279400" y="823913"/>
            <a:ext cx="2590800" cy="301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algn="ctr" eaLnBrk="1" hangingPunct="1">
              <a:spcBef>
                <a:spcPct val="0"/>
              </a:spcBef>
              <a:buFontTx/>
              <a:buNone/>
            </a:pPr>
            <a:r>
              <a:rPr lang="en-US" altLang="en-US" b="1">
                <a:solidFill>
                  <a:srgbClr val="FFFF00"/>
                </a:solidFill>
                <a:latin typeface="Arial" panose="020B0604020202020204" pitchFamily="34" charset="0"/>
              </a:rPr>
              <a:t>Multi-component Behavioral</a:t>
            </a:r>
          </a:p>
          <a:p>
            <a:pPr algn="ctr" eaLnBrk="1" hangingPunct="1">
              <a:spcBef>
                <a:spcPct val="0"/>
              </a:spcBef>
              <a:buFontTx/>
              <a:buNone/>
            </a:pPr>
            <a:r>
              <a:rPr lang="en-US" altLang="en-US" b="1">
                <a:solidFill>
                  <a:srgbClr val="FFFF00"/>
                </a:solidFill>
                <a:latin typeface="Arial" panose="020B0604020202020204" pitchFamily="34" charset="0"/>
              </a:rPr>
              <a:t>Treatment for Insomnia</a:t>
            </a:r>
          </a:p>
        </p:txBody>
      </p:sp>
      <p:sp>
        <p:nvSpPr>
          <p:cNvPr id="2" name="Rectangle 1">
            <a:extLst>
              <a:ext uri="{FF2B5EF4-FFF2-40B4-BE49-F238E27FC236}">
                <a16:creationId xmlns:a16="http://schemas.microsoft.com/office/drawing/2014/main" id="{AEDD12B8-3BAC-C911-5E16-DA1556C5A18F}"/>
              </a:ext>
            </a:extLst>
          </p:cNvPr>
          <p:cNvSpPr/>
          <p:nvPr/>
        </p:nvSpPr>
        <p:spPr>
          <a:xfrm>
            <a:off x="7094359" y="1882934"/>
            <a:ext cx="593478" cy="495307"/>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53E56AF9-3A35-51B0-753A-B3D1B75405D2}"/>
              </a:ext>
            </a:extLst>
          </p:cNvPr>
          <p:cNvSpPr/>
          <p:nvPr/>
        </p:nvSpPr>
        <p:spPr>
          <a:xfrm>
            <a:off x="7094359" y="3415379"/>
            <a:ext cx="593478" cy="495307"/>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84CA5635-2A40-6256-772E-B7B7B2C59F09}"/>
              </a:ext>
            </a:extLst>
          </p:cNvPr>
          <p:cNvSpPr/>
          <p:nvPr/>
        </p:nvSpPr>
        <p:spPr>
          <a:xfrm>
            <a:off x="7094359" y="5132383"/>
            <a:ext cx="593478" cy="495307"/>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6445711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0050" y="425450"/>
            <a:ext cx="8335963" cy="223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1315"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00050" y="2665413"/>
            <a:ext cx="8335963"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1318"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286044" y="3062725"/>
            <a:ext cx="4563974" cy="342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1319" name="Picture 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791163" y="3395358"/>
            <a:ext cx="159067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050114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40C432E8-E1DB-0BE5-5C91-396CE2177706}"/>
              </a:ext>
            </a:extLst>
          </p:cNvPr>
          <p:cNvGrpSpPr/>
          <p:nvPr/>
        </p:nvGrpSpPr>
        <p:grpSpPr>
          <a:xfrm>
            <a:off x="369116" y="399075"/>
            <a:ext cx="8393185" cy="6110782"/>
            <a:chOff x="1308683" y="961136"/>
            <a:chExt cx="6732307" cy="4617785"/>
          </a:xfrm>
        </p:grpSpPr>
        <p:pic>
          <p:nvPicPr>
            <p:cNvPr id="3" name="Picture 2">
              <a:extLst>
                <a:ext uri="{FF2B5EF4-FFF2-40B4-BE49-F238E27FC236}">
                  <a16:creationId xmlns:a16="http://schemas.microsoft.com/office/drawing/2014/main" id="{861D534B-B29E-6936-E5C5-7152D864DC92}"/>
                </a:ext>
              </a:extLst>
            </p:cNvPr>
            <p:cNvPicPr>
              <a:picLocks noChangeAspect="1"/>
            </p:cNvPicPr>
            <p:nvPr/>
          </p:nvPicPr>
          <p:blipFill rotWithShape="1">
            <a:blip r:embed="rId3"/>
            <a:srcRect l="5549" r="5327"/>
            <a:stretch/>
          </p:blipFill>
          <p:spPr>
            <a:xfrm>
              <a:off x="1308683" y="961136"/>
              <a:ext cx="6732307" cy="438271"/>
            </a:xfrm>
            <a:prstGeom prst="rect">
              <a:avLst/>
            </a:prstGeom>
          </p:spPr>
        </p:pic>
        <p:pic>
          <p:nvPicPr>
            <p:cNvPr id="5" name="Picture 4">
              <a:extLst>
                <a:ext uri="{FF2B5EF4-FFF2-40B4-BE49-F238E27FC236}">
                  <a16:creationId xmlns:a16="http://schemas.microsoft.com/office/drawing/2014/main" id="{29057EFB-A1C2-4D45-0887-E8C0CDCDAC5A}"/>
                </a:ext>
              </a:extLst>
            </p:cNvPr>
            <p:cNvPicPr>
              <a:picLocks noChangeAspect="1"/>
            </p:cNvPicPr>
            <p:nvPr/>
          </p:nvPicPr>
          <p:blipFill rotWithShape="1">
            <a:blip r:embed="rId4"/>
            <a:srcRect l="5603" r="5326"/>
            <a:stretch/>
          </p:blipFill>
          <p:spPr>
            <a:xfrm>
              <a:off x="1308683" y="1399407"/>
              <a:ext cx="6732165" cy="4179514"/>
            </a:xfrm>
            <a:prstGeom prst="rect">
              <a:avLst/>
            </a:prstGeom>
          </p:spPr>
        </p:pic>
        <p:pic>
          <p:nvPicPr>
            <p:cNvPr id="9" name="Picture 8">
              <a:extLst>
                <a:ext uri="{FF2B5EF4-FFF2-40B4-BE49-F238E27FC236}">
                  <a16:creationId xmlns:a16="http://schemas.microsoft.com/office/drawing/2014/main" id="{3E0BE80B-C40D-0A64-E560-0A2EA1EA4D71}"/>
                </a:ext>
              </a:extLst>
            </p:cNvPr>
            <p:cNvPicPr>
              <a:picLocks noChangeAspect="1"/>
            </p:cNvPicPr>
            <p:nvPr/>
          </p:nvPicPr>
          <p:blipFill>
            <a:blip r:embed="rId5"/>
            <a:stretch>
              <a:fillRect/>
            </a:stretch>
          </p:blipFill>
          <p:spPr>
            <a:xfrm>
              <a:off x="6363192" y="1072570"/>
              <a:ext cx="1476177" cy="241049"/>
            </a:xfrm>
            <a:prstGeom prst="rect">
              <a:avLst/>
            </a:prstGeom>
          </p:spPr>
        </p:pic>
      </p:grpSp>
      <p:cxnSp>
        <p:nvCxnSpPr>
          <p:cNvPr id="2" name="Straight Connector 1">
            <a:extLst>
              <a:ext uri="{FF2B5EF4-FFF2-40B4-BE49-F238E27FC236}">
                <a16:creationId xmlns:a16="http://schemas.microsoft.com/office/drawing/2014/main" id="{E93879AA-D460-E7F3-E875-4703DB62E7FD}"/>
              </a:ext>
            </a:extLst>
          </p:cNvPr>
          <p:cNvCxnSpPr>
            <a:cxnSpLocks/>
          </p:cNvCxnSpPr>
          <p:nvPr/>
        </p:nvCxnSpPr>
        <p:spPr>
          <a:xfrm>
            <a:off x="832830" y="6018473"/>
            <a:ext cx="3526612"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0A302FE5-1F70-A676-0771-70CC7F0A135F}"/>
              </a:ext>
            </a:extLst>
          </p:cNvPr>
          <p:cNvCxnSpPr>
            <a:cxnSpLocks/>
          </p:cNvCxnSpPr>
          <p:nvPr/>
        </p:nvCxnSpPr>
        <p:spPr>
          <a:xfrm>
            <a:off x="1334146" y="6227020"/>
            <a:ext cx="7132075"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6CB066E-7B3C-00A8-4F28-669A5DE5DC7E}"/>
              </a:ext>
            </a:extLst>
          </p:cNvPr>
          <p:cNvCxnSpPr>
            <a:cxnSpLocks/>
          </p:cNvCxnSpPr>
          <p:nvPr/>
        </p:nvCxnSpPr>
        <p:spPr>
          <a:xfrm>
            <a:off x="638965" y="6435568"/>
            <a:ext cx="83289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608415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20A817-2566-3B41-FC6F-1F45EEBFE2F7}"/>
              </a:ext>
            </a:extLst>
          </p:cNvPr>
          <p:cNvPicPr>
            <a:picLocks noChangeAspect="1"/>
          </p:cNvPicPr>
          <p:nvPr/>
        </p:nvPicPr>
        <p:blipFill>
          <a:blip r:embed="rId2"/>
          <a:stretch>
            <a:fillRect/>
          </a:stretch>
        </p:blipFill>
        <p:spPr>
          <a:xfrm>
            <a:off x="375557" y="887790"/>
            <a:ext cx="8376520" cy="5392664"/>
          </a:xfrm>
          <a:prstGeom prst="rect">
            <a:avLst/>
          </a:prstGeom>
        </p:spPr>
      </p:pic>
      <p:sp>
        <p:nvSpPr>
          <p:cNvPr id="5" name="TextBox 4">
            <a:extLst>
              <a:ext uri="{FF2B5EF4-FFF2-40B4-BE49-F238E27FC236}">
                <a16:creationId xmlns:a16="http://schemas.microsoft.com/office/drawing/2014/main" id="{741E2E70-CDB1-1294-1D2F-1A4457CF2A52}"/>
              </a:ext>
            </a:extLst>
          </p:cNvPr>
          <p:cNvSpPr txBox="1"/>
          <p:nvPr/>
        </p:nvSpPr>
        <p:spPr>
          <a:xfrm>
            <a:off x="2114551" y="6227481"/>
            <a:ext cx="5282293" cy="338554"/>
          </a:xfrm>
          <a:prstGeom prst="rect">
            <a:avLst/>
          </a:prstGeom>
          <a:noFill/>
        </p:spPr>
        <p:txBody>
          <a:bodyPr wrap="square">
            <a:spAutoFit/>
          </a:bodyPr>
          <a:lstStyle/>
          <a:p>
            <a:r>
              <a:rPr lang="en-US" sz="1600" i="1" dirty="0">
                <a:hlinkClick r:id="rId3"/>
              </a:rPr>
              <a:t>https://kundaliniresearchinstitute.org/en/yoga-research/</a:t>
            </a:r>
            <a:endParaRPr lang="en-US" sz="1600" i="1" dirty="0"/>
          </a:p>
        </p:txBody>
      </p:sp>
      <p:sp>
        <p:nvSpPr>
          <p:cNvPr id="6" name="Title 1">
            <a:extLst>
              <a:ext uri="{FF2B5EF4-FFF2-40B4-BE49-F238E27FC236}">
                <a16:creationId xmlns:a16="http://schemas.microsoft.com/office/drawing/2014/main" id="{89C38102-A49B-3FF9-0BAD-2675155B7C5D}"/>
              </a:ext>
            </a:extLst>
          </p:cNvPr>
          <p:cNvSpPr>
            <a:spLocks noGrp="1"/>
          </p:cNvSpPr>
          <p:nvPr/>
        </p:nvSpPr>
        <p:spPr>
          <a:xfrm>
            <a:off x="999573" y="408125"/>
            <a:ext cx="7144854" cy="47966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a:solidFill>
                  <a:schemeClr val="tx1">
                    <a:lumMod val="75000"/>
                  </a:schemeClr>
                </a:solidFill>
                <a:latin typeface="Arial" panose="020B0604020202020204" pitchFamily="34" charset="0"/>
                <a:cs typeface="Arial" panose="020B0604020202020204" pitchFamily="34" charset="0"/>
              </a:rPr>
              <a:t>Kundalini Research Institute</a:t>
            </a:r>
          </a:p>
        </p:txBody>
      </p:sp>
    </p:spTree>
    <p:extLst>
      <p:ext uri="{BB962C8B-B14F-4D97-AF65-F5344CB8AC3E}">
        <p14:creationId xmlns:p14="http://schemas.microsoft.com/office/powerpoint/2010/main" val="175277003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200718" y="400594"/>
            <a:ext cx="6776334" cy="6105233"/>
          </a:xfrm>
          <a:prstGeom prst="rect">
            <a:avLst/>
          </a:prstGeom>
        </p:spPr>
      </p:pic>
    </p:spTree>
    <p:extLst>
      <p:ext uri="{BB962C8B-B14F-4D97-AF65-F5344CB8AC3E}">
        <p14:creationId xmlns:p14="http://schemas.microsoft.com/office/powerpoint/2010/main" val="244385111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Box 2"/>
          <p:cNvSpPr txBox="1">
            <a:spLocks noChangeArrowheads="1"/>
          </p:cNvSpPr>
          <p:nvPr/>
        </p:nvSpPr>
        <p:spPr bwMode="auto">
          <a:xfrm>
            <a:off x="490994" y="625317"/>
            <a:ext cx="3487744" cy="329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1313" indent="-342900" defTabSz="912813">
              <a:spcBef>
                <a:spcPct val="20000"/>
              </a:spcBef>
              <a:buChar char="•"/>
              <a:defRPr sz="3200">
                <a:solidFill>
                  <a:schemeClr val="tx1"/>
                </a:solidFill>
                <a:latin typeface="Lucida Bright" panose="02040602050505020304" pitchFamily="18" charset="0"/>
              </a:defRPr>
            </a:lvl1pPr>
            <a:lvl2pPr marL="742950" indent="-285750" defTabSz="912813">
              <a:spcBef>
                <a:spcPct val="20000"/>
              </a:spcBef>
              <a:buChar char="–"/>
              <a:defRPr sz="2800">
                <a:solidFill>
                  <a:schemeClr val="tx1"/>
                </a:solidFill>
                <a:latin typeface="Lucida Bright" panose="02040602050505020304" pitchFamily="18" charset="0"/>
              </a:defRPr>
            </a:lvl2pPr>
            <a:lvl3pPr marL="1143000" indent="-228600" defTabSz="912813">
              <a:spcBef>
                <a:spcPct val="20000"/>
              </a:spcBef>
              <a:buChar char="•"/>
              <a:defRPr sz="2400">
                <a:solidFill>
                  <a:schemeClr val="tx1"/>
                </a:solidFill>
                <a:latin typeface="Lucida Bright" panose="02040602050505020304" pitchFamily="18" charset="0"/>
              </a:defRPr>
            </a:lvl3pPr>
            <a:lvl4pPr marL="1600200" indent="-228600" defTabSz="912813">
              <a:spcBef>
                <a:spcPct val="20000"/>
              </a:spcBef>
              <a:buChar char="–"/>
              <a:defRPr sz="2000">
                <a:solidFill>
                  <a:schemeClr val="tx1"/>
                </a:solidFill>
                <a:latin typeface="Lucida Bright" panose="02040602050505020304" pitchFamily="18" charset="0"/>
              </a:defRPr>
            </a:lvl4pPr>
            <a:lvl5pPr marL="2057400" indent="-228600" defTabSz="912813">
              <a:spcBef>
                <a:spcPct val="20000"/>
              </a:spcBef>
              <a:buChar char="»"/>
              <a:defRPr sz="2000">
                <a:solidFill>
                  <a:schemeClr val="tx1"/>
                </a:solidFill>
                <a:latin typeface="Lucida Bright" panose="02040602050505020304" pitchFamily="18" charset="0"/>
              </a:defRPr>
            </a:lvl5pPr>
            <a:lvl6pPr marL="25146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defTabSz="912813"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marL="342900" eaLnBrk="1" hangingPunct="1">
              <a:spcBef>
                <a:spcPct val="0"/>
              </a:spcBef>
              <a:buSzPct val="150000"/>
              <a:buFont typeface="Arial" panose="020B0604020202020204" pitchFamily="34" charset="0"/>
              <a:buChar char="•"/>
            </a:pPr>
            <a:r>
              <a:rPr lang="en-US" altLang="en-US" sz="2000" dirty="0">
                <a:solidFill>
                  <a:schemeClr val="tx1">
                    <a:lumMod val="40000"/>
                    <a:lumOff val="60000"/>
                  </a:schemeClr>
                </a:solidFill>
                <a:latin typeface="Arial Narrow" panose="020B0606020202030204" pitchFamily="34" charset="0"/>
              </a:rPr>
              <a:t>Medical textbook with 24 chapters, 576 pages</a:t>
            </a:r>
          </a:p>
          <a:p>
            <a:pPr marL="171450" indent="-171450" eaLnBrk="1" hangingPunct="1">
              <a:spcBef>
                <a:spcPct val="0"/>
              </a:spcBef>
              <a:buSzPct val="150000"/>
              <a:buFont typeface="Arial" panose="020B0604020202020204" pitchFamily="34" charset="0"/>
              <a:buChar char="•"/>
            </a:pPr>
            <a:endParaRPr lang="en-US" altLang="en-US" sz="800" dirty="0">
              <a:solidFill>
                <a:schemeClr val="tx1">
                  <a:lumMod val="40000"/>
                  <a:lumOff val="60000"/>
                </a:schemeClr>
              </a:solidFill>
              <a:latin typeface="Arial Narrow" panose="020B0606020202030204" pitchFamily="34" charset="0"/>
            </a:endParaRPr>
          </a:p>
          <a:p>
            <a:pPr marL="342900" eaLnBrk="1" hangingPunct="1">
              <a:spcBef>
                <a:spcPct val="0"/>
              </a:spcBef>
              <a:buSzPct val="150000"/>
              <a:buFont typeface="Arial" panose="020B0604020202020204" pitchFamily="34" charset="0"/>
              <a:buChar char="•"/>
            </a:pPr>
            <a:r>
              <a:rPr lang="en-US" altLang="en-US" sz="2000" dirty="0">
                <a:solidFill>
                  <a:schemeClr val="tx1">
                    <a:lumMod val="40000"/>
                    <a:lumOff val="60000"/>
                  </a:schemeClr>
                </a:solidFill>
                <a:latin typeface="Arial Narrow" panose="020B0606020202030204" pitchFamily="34" charset="0"/>
              </a:rPr>
              <a:t>~100 international yoga research authors</a:t>
            </a:r>
          </a:p>
          <a:p>
            <a:pPr marL="171450" indent="-171450" eaLnBrk="1" hangingPunct="1">
              <a:spcBef>
                <a:spcPct val="0"/>
              </a:spcBef>
              <a:buSzPct val="150000"/>
              <a:buFont typeface="Arial" panose="020B0604020202020204" pitchFamily="34" charset="0"/>
              <a:buChar char="•"/>
            </a:pPr>
            <a:endParaRPr lang="en-US" altLang="en-US" sz="800" dirty="0">
              <a:solidFill>
                <a:schemeClr val="tx1">
                  <a:lumMod val="40000"/>
                  <a:lumOff val="60000"/>
                </a:schemeClr>
              </a:solidFill>
              <a:latin typeface="Arial Narrow" panose="020B0606020202030204" pitchFamily="34" charset="0"/>
            </a:endParaRPr>
          </a:p>
          <a:p>
            <a:pPr marL="342900" eaLnBrk="1" hangingPunct="1">
              <a:spcBef>
                <a:spcPct val="0"/>
              </a:spcBef>
              <a:buSzPct val="150000"/>
              <a:buFont typeface="Arial" panose="020B0604020202020204" pitchFamily="34" charset="0"/>
              <a:buChar char="•"/>
            </a:pPr>
            <a:r>
              <a:rPr lang="en-US" altLang="en-US" sz="2000" dirty="0">
                <a:solidFill>
                  <a:schemeClr val="tx1">
                    <a:lumMod val="40000"/>
                    <a:lumOff val="60000"/>
                  </a:schemeClr>
                </a:solidFill>
                <a:latin typeface="Arial Narrow" panose="020B0606020202030204" pitchFamily="34" charset="0"/>
              </a:rPr>
              <a:t>17 chapters reviewing yoga research in physical and mental health conditions</a:t>
            </a:r>
          </a:p>
          <a:p>
            <a:pPr marL="171450" indent="-171450" eaLnBrk="1" hangingPunct="1">
              <a:spcBef>
                <a:spcPct val="0"/>
              </a:spcBef>
              <a:buSzPct val="150000"/>
              <a:buFont typeface="Arial" panose="020B0604020202020204" pitchFamily="34" charset="0"/>
              <a:buChar char="•"/>
            </a:pPr>
            <a:endParaRPr lang="en-US" altLang="en-US" sz="800" dirty="0">
              <a:solidFill>
                <a:schemeClr val="tx1">
                  <a:lumMod val="40000"/>
                  <a:lumOff val="60000"/>
                </a:schemeClr>
              </a:solidFill>
              <a:latin typeface="Arial Narrow" panose="020B0606020202030204" pitchFamily="34" charset="0"/>
            </a:endParaRPr>
          </a:p>
          <a:p>
            <a:pPr marL="342900" eaLnBrk="1" hangingPunct="1">
              <a:spcBef>
                <a:spcPct val="0"/>
              </a:spcBef>
              <a:buSzPct val="150000"/>
              <a:buFont typeface="Arial" panose="020B0604020202020204" pitchFamily="34" charset="0"/>
              <a:buChar char="•"/>
            </a:pPr>
            <a:r>
              <a:rPr lang="en-US" altLang="en-US" sz="2000" dirty="0">
                <a:solidFill>
                  <a:schemeClr val="tx1">
                    <a:lumMod val="40000"/>
                    <a:lumOff val="60000"/>
                  </a:schemeClr>
                </a:solidFill>
                <a:latin typeface="Arial Narrow" panose="020B0606020202030204" pitchFamily="34" charset="0"/>
              </a:rPr>
              <a:t>~40 international yoga therapist contributors</a:t>
            </a:r>
          </a:p>
        </p:txBody>
      </p:sp>
      <p:sp>
        <p:nvSpPr>
          <p:cNvPr id="5" name="Rectangle 4">
            <a:extLst>
              <a:ext uri="{FF2B5EF4-FFF2-40B4-BE49-F238E27FC236}">
                <a16:creationId xmlns:a16="http://schemas.microsoft.com/office/drawing/2014/main" id="{DD76E7C0-90E7-4BF1-AAE9-E331F38D88C8}"/>
              </a:ext>
            </a:extLst>
          </p:cNvPr>
          <p:cNvSpPr/>
          <p:nvPr/>
        </p:nvSpPr>
        <p:spPr>
          <a:xfrm>
            <a:off x="384502" y="6035435"/>
            <a:ext cx="3888797" cy="523220"/>
          </a:xfrm>
          <a:prstGeom prst="rect">
            <a:avLst/>
          </a:prstGeom>
        </p:spPr>
        <p:txBody>
          <a:bodyPr wrap="square">
            <a:spAutoFit/>
          </a:bodyPr>
          <a:lstStyle/>
          <a:p>
            <a:r>
              <a:rPr lang="en-US" sz="1400" i="1" dirty="0">
                <a:latin typeface="Arial Narrow" panose="020B0606020202030204" pitchFamily="34" charset="0"/>
                <a:cs typeface="Arial" panose="020B0604020202020204" pitchFamily="34" charset="0"/>
                <a:hlinkClick r:id="rId3"/>
              </a:rPr>
              <a:t>https://us.singingdragon.com/products/the-principles-and-practice-of-yoga-in-health-care-second-edition</a:t>
            </a:r>
            <a:endParaRPr lang="en-US" sz="1400" i="1" dirty="0">
              <a:latin typeface="Arial Narrow" panose="020B0606020202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DF6F30E1-C7CC-8F30-595D-7D645F408ABE}"/>
              </a:ext>
            </a:extLst>
          </p:cNvPr>
          <p:cNvPicPr>
            <a:picLocks noChangeAspect="1"/>
          </p:cNvPicPr>
          <p:nvPr/>
        </p:nvPicPr>
        <p:blipFill>
          <a:blip r:embed="rId4"/>
          <a:stretch>
            <a:fillRect/>
          </a:stretch>
        </p:blipFill>
        <p:spPr>
          <a:xfrm>
            <a:off x="4085230" y="405672"/>
            <a:ext cx="4674268" cy="6101369"/>
          </a:xfrm>
          <a:prstGeom prst="rect">
            <a:avLst/>
          </a:prstGeom>
        </p:spPr>
      </p:pic>
      <p:pic>
        <p:nvPicPr>
          <p:cNvPr id="6" name="Picture 5">
            <a:extLst>
              <a:ext uri="{FF2B5EF4-FFF2-40B4-BE49-F238E27FC236}">
                <a16:creationId xmlns:a16="http://schemas.microsoft.com/office/drawing/2014/main" id="{16B7B1B6-5ADE-88DC-D500-01078C84CD9F}"/>
              </a:ext>
            </a:extLst>
          </p:cNvPr>
          <p:cNvPicPr>
            <a:picLocks noChangeAspect="1"/>
          </p:cNvPicPr>
          <p:nvPr/>
        </p:nvPicPr>
        <p:blipFill>
          <a:blip r:embed="rId5"/>
          <a:stretch>
            <a:fillRect/>
          </a:stretch>
        </p:blipFill>
        <p:spPr>
          <a:xfrm>
            <a:off x="384502" y="4119121"/>
            <a:ext cx="3666798" cy="1970806"/>
          </a:xfrm>
          <a:prstGeom prst="rect">
            <a:avLst/>
          </a:prstGeom>
        </p:spPr>
      </p:pic>
    </p:spTree>
    <p:extLst>
      <p:ext uri="{BB962C8B-B14F-4D97-AF65-F5344CB8AC3E}">
        <p14:creationId xmlns:p14="http://schemas.microsoft.com/office/powerpoint/2010/main" val="240826343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ChangeArrowheads="1"/>
          </p:cNvSpPr>
          <p:nvPr/>
        </p:nvSpPr>
        <p:spPr bwMode="auto">
          <a:xfrm>
            <a:off x="92628" y="420125"/>
            <a:ext cx="8406912" cy="60601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spcBef>
                <a:spcPct val="20000"/>
              </a:spcBef>
              <a:buChar char="•"/>
              <a:defRPr sz="3200">
                <a:solidFill>
                  <a:schemeClr val="tx1"/>
                </a:solidFill>
                <a:latin typeface="Lucida Bright" panose="02040602050505020304" pitchFamily="18" charset="0"/>
              </a:defRPr>
            </a:lvl1pPr>
            <a:lvl2pPr>
              <a:spcBef>
                <a:spcPct val="20000"/>
              </a:spcBef>
              <a:buChar char="–"/>
              <a:defRPr sz="2800">
                <a:solidFill>
                  <a:schemeClr val="tx1"/>
                </a:solidFill>
                <a:latin typeface="Lucida Bright" panose="02040602050505020304" pitchFamily="18" charset="0"/>
              </a:defRPr>
            </a:lvl2pPr>
            <a:lvl3pPr>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lvl="1">
              <a:lnSpc>
                <a:spcPct val="90000"/>
              </a:lnSpc>
              <a:spcBef>
                <a:spcPts val="600"/>
              </a:spcBef>
              <a:buClr>
                <a:schemeClr val="tx1"/>
              </a:buClr>
              <a:buFontTx/>
              <a:buNone/>
            </a:pPr>
            <a:r>
              <a:rPr lang="en-US" altLang="en-US" sz="1800" u="sng" dirty="0">
                <a:solidFill>
                  <a:schemeClr val="tx1">
                    <a:lumMod val="40000"/>
                    <a:lumOff val="60000"/>
                  </a:schemeClr>
                </a:solidFill>
                <a:latin typeface="Arial Narrow" panose="020B0606020202030204" pitchFamily="34" charset="0"/>
              </a:rPr>
              <a:t>Chapter in book edited by Heather Mason:</a:t>
            </a:r>
          </a:p>
          <a:p>
            <a:pPr lvl="1">
              <a:lnSpc>
                <a:spcPct val="90000"/>
              </a:lnSpc>
              <a:spcBef>
                <a:spcPts val="600"/>
              </a:spcBef>
              <a:buClr>
                <a:schemeClr val="tx1"/>
              </a:buClr>
              <a:buFontTx/>
              <a:buNone/>
            </a:pPr>
            <a:r>
              <a:rPr lang="en-US" altLang="en-US" sz="1800" dirty="0">
                <a:solidFill>
                  <a:schemeClr val="tx1">
                    <a:lumMod val="40000"/>
                    <a:lumOff val="60000"/>
                  </a:schemeClr>
                </a:solidFill>
                <a:latin typeface="Arial Narrow" panose="020B0606020202030204" pitchFamily="34" charset="0"/>
                <a:hlinkClick r:id="rId3"/>
              </a:rPr>
              <a:t>https://www.amazon.com/Yoga-Mental-Health-Conditions-Professionals/dp/1909141356</a:t>
            </a:r>
            <a:endParaRPr lang="en-US" altLang="en-US" sz="1800" dirty="0">
              <a:solidFill>
                <a:schemeClr val="tx1">
                  <a:lumMod val="40000"/>
                  <a:lumOff val="60000"/>
                </a:schemeClr>
              </a:solidFill>
              <a:latin typeface="Arial Narrow" panose="020B0606020202030204" pitchFamily="34" charset="0"/>
            </a:endParaRPr>
          </a:p>
          <a:p>
            <a:pPr lvl="1">
              <a:lnSpc>
                <a:spcPct val="90000"/>
              </a:lnSpc>
              <a:spcBef>
                <a:spcPts val="600"/>
              </a:spcBef>
              <a:buClr>
                <a:schemeClr val="tx1"/>
              </a:buClr>
              <a:buFontTx/>
              <a:buNone/>
            </a:pPr>
            <a:r>
              <a:rPr lang="en-US" altLang="en-US" sz="1800" u="sng" dirty="0">
                <a:solidFill>
                  <a:schemeClr val="tx1">
                    <a:lumMod val="40000"/>
                    <a:lumOff val="60000"/>
                  </a:schemeClr>
                </a:solidFill>
                <a:latin typeface="Arial Narrow" panose="020B0606020202030204" pitchFamily="34" charset="0"/>
              </a:rPr>
              <a:t>Book by Mark Stephens:</a:t>
            </a:r>
          </a:p>
          <a:p>
            <a:pPr lvl="1">
              <a:lnSpc>
                <a:spcPct val="90000"/>
              </a:lnSpc>
              <a:spcBef>
                <a:spcPts val="600"/>
              </a:spcBef>
              <a:buClr>
                <a:schemeClr val="tx1"/>
              </a:buClr>
              <a:buFontTx/>
              <a:buNone/>
            </a:pPr>
            <a:r>
              <a:rPr lang="en-US" altLang="en-US" sz="1800" dirty="0">
                <a:solidFill>
                  <a:schemeClr val="tx1">
                    <a:lumMod val="40000"/>
                    <a:lumOff val="60000"/>
                  </a:schemeClr>
                </a:solidFill>
                <a:latin typeface="Arial Narrow" panose="020B0606020202030204" pitchFamily="34" charset="0"/>
                <a:hlinkClick r:id="rId4"/>
              </a:rPr>
              <a:t>https://www.amazon.com/Yoga-Better-Sleep-Ancient-Science/dp/1623173639</a:t>
            </a:r>
            <a:endParaRPr lang="en-US" altLang="en-US" sz="1800" dirty="0">
              <a:solidFill>
                <a:schemeClr val="tx1">
                  <a:lumMod val="40000"/>
                  <a:lumOff val="60000"/>
                </a:schemeClr>
              </a:solidFill>
              <a:latin typeface="Arial Narrow" panose="020B0606020202030204" pitchFamily="34" charset="0"/>
            </a:endParaRPr>
          </a:p>
          <a:p>
            <a:pPr lvl="1">
              <a:lnSpc>
                <a:spcPct val="90000"/>
              </a:lnSpc>
              <a:spcBef>
                <a:spcPts val="600"/>
              </a:spcBef>
              <a:buClr>
                <a:schemeClr val="tx1"/>
              </a:buClr>
              <a:buFontTx/>
              <a:buNone/>
            </a:pPr>
            <a:r>
              <a:rPr lang="en-US" altLang="en-US" sz="1800" u="sng" dirty="0">
                <a:solidFill>
                  <a:schemeClr val="tx1">
                    <a:lumMod val="40000"/>
                    <a:lumOff val="60000"/>
                  </a:schemeClr>
                </a:solidFill>
                <a:latin typeface="Arial Narrow" panose="020B0606020202030204" pitchFamily="34" charset="0"/>
              </a:rPr>
              <a:t>Book by Lisa Sanfilippo:</a:t>
            </a:r>
          </a:p>
          <a:p>
            <a:pPr lvl="1">
              <a:lnSpc>
                <a:spcPct val="90000"/>
              </a:lnSpc>
              <a:spcBef>
                <a:spcPts val="600"/>
              </a:spcBef>
              <a:buClr>
                <a:schemeClr val="tx1"/>
              </a:buClr>
              <a:buFontTx/>
              <a:buNone/>
            </a:pPr>
            <a:r>
              <a:rPr lang="en-US" altLang="en-US" sz="1800" dirty="0">
                <a:solidFill>
                  <a:schemeClr val="tx1">
                    <a:lumMod val="40000"/>
                    <a:lumOff val="60000"/>
                  </a:schemeClr>
                </a:solidFill>
                <a:latin typeface="Arial Narrow" panose="020B0606020202030204" pitchFamily="34" charset="0"/>
                <a:hlinkClick r:id="rId5"/>
              </a:rPr>
              <a:t>https://www.amazon.com/Yoga-Therapy-Insomnia-Sleep-Recovery-ebook/dp/B07JZJVK9G/ref=sr_1_3</a:t>
            </a:r>
            <a:endParaRPr lang="en-US" altLang="en-US" sz="1800" dirty="0">
              <a:solidFill>
                <a:schemeClr val="tx1">
                  <a:lumMod val="40000"/>
                  <a:lumOff val="60000"/>
                </a:schemeClr>
              </a:solidFill>
              <a:latin typeface="Arial Narrow" panose="020B0606020202030204" pitchFamily="34" charset="0"/>
            </a:endParaRPr>
          </a:p>
          <a:p>
            <a:pPr lvl="1">
              <a:lnSpc>
                <a:spcPct val="90000"/>
              </a:lnSpc>
              <a:spcBef>
                <a:spcPts val="600"/>
              </a:spcBef>
              <a:buClr>
                <a:schemeClr val="tx1"/>
              </a:buClr>
              <a:buFontTx/>
              <a:buNone/>
            </a:pPr>
            <a:r>
              <a:rPr lang="en-US" altLang="en-US" sz="1800" dirty="0">
                <a:solidFill>
                  <a:schemeClr val="tx1">
                    <a:lumMod val="40000"/>
                    <a:lumOff val="60000"/>
                  </a:schemeClr>
                </a:solidFill>
                <a:latin typeface="Arial Narrow" panose="020B0606020202030204" pitchFamily="34" charset="0"/>
              </a:rPr>
              <a:t>Lancet review of insomnia:</a:t>
            </a:r>
          </a:p>
          <a:p>
            <a:pPr lvl="1">
              <a:lnSpc>
                <a:spcPct val="90000"/>
              </a:lnSpc>
              <a:spcBef>
                <a:spcPts val="600"/>
              </a:spcBef>
              <a:buClr>
                <a:schemeClr val="tx1"/>
              </a:buClr>
              <a:buFontTx/>
              <a:buNone/>
            </a:pPr>
            <a:r>
              <a:rPr lang="en-US" altLang="en-US" sz="1800" dirty="0">
                <a:solidFill>
                  <a:schemeClr val="tx1">
                    <a:lumMod val="40000"/>
                    <a:lumOff val="60000"/>
                  </a:schemeClr>
                </a:solidFill>
                <a:latin typeface="Arial Narrow" panose="020B0606020202030204" pitchFamily="34" charset="0"/>
                <a:hlinkClick r:id="rId6"/>
              </a:rPr>
              <a:t>https://pubmed.ncbi.nlm.nih.gov/36115372/</a:t>
            </a:r>
            <a:endParaRPr lang="en-US" altLang="en-US" sz="1800" dirty="0">
              <a:solidFill>
                <a:schemeClr val="tx1">
                  <a:lumMod val="40000"/>
                  <a:lumOff val="60000"/>
                </a:schemeClr>
              </a:solidFill>
              <a:latin typeface="Arial Narrow" panose="020B0606020202030204" pitchFamily="34" charset="0"/>
            </a:endParaRPr>
          </a:p>
          <a:p>
            <a:pPr lvl="1">
              <a:lnSpc>
                <a:spcPct val="90000"/>
              </a:lnSpc>
              <a:spcBef>
                <a:spcPts val="600"/>
              </a:spcBef>
              <a:buClr>
                <a:schemeClr val="tx1"/>
              </a:buClr>
              <a:buFontTx/>
              <a:buNone/>
            </a:pPr>
            <a:r>
              <a:rPr lang="en-US" altLang="en-US" sz="1800" u="sng" dirty="0">
                <a:solidFill>
                  <a:schemeClr val="tx1">
                    <a:lumMod val="40000"/>
                    <a:lumOff val="60000"/>
                  </a:schemeClr>
                </a:solidFill>
                <a:latin typeface="Arial Narrow" panose="020B0606020202030204" pitchFamily="34" charset="0"/>
              </a:rPr>
              <a:t>General resources for sleep online:</a:t>
            </a:r>
          </a:p>
          <a:p>
            <a:pPr lvl="1">
              <a:lnSpc>
                <a:spcPct val="90000"/>
              </a:lnSpc>
              <a:spcBef>
                <a:spcPts val="600"/>
              </a:spcBef>
              <a:buClr>
                <a:schemeClr val="tx1"/>
              </a:buClr>
              <a:buFontTx/>
              <a:buNone/>
            </a:pPr>
            <a:r>
              <a:rPr lang="en-US" altLang="en-US" sz="1800" dirty="0">
                <a:solidFill>
                  <a:schemeClr val="tx1">
                    <a:lumMod val="40000"/>
                    <a:lumOff val="60000"/>
                  </a:schemeClr>
                </a:solidFill>
                <a:latin typeface="Arial Narrow" panose="020B0606020202030204" pitchFamily="34" charset="0"/>
                <a:hlinkClick r:id="rId7"/>
              </a:rPr>
              <a:t>https://www.cdc.gov/sleep/index.html</a:t>
            </a:r>
          </a:p>
          <a:p>
            <a:pPr lvl="1">
              <a:lnSpc>
                <a:spcPct val="90000"/>
              </a:lnSpc>
              <a:spcBef>
                <a:spcPts val="600"/>
              </a:spcBef>
              <a:buClr>
                <a:schemeClr val="tx1"/>
              </a:buClr>
              <a:buFontTx/>
              <a:buNone/>
            </a:pPr>
            <a:r>
              <a:rPr lang="en-US" altLang="en-US" sz="1800" dirty="0">
                <a:solidFill>
                  <a:schemeClr val="tx1">
                    <a:lumMod val="40000"/>
                    <a:lumOff val="60000"/>
                  </a:schemeClr>
                </a:solidFill>
                <a:latin typeface="Arial Narrow" panose="020B0606020202030204" pitchFamily="34" charset="0"/>
                <a:hlinkClick r:id="rId7"/>
              </a:rPr>
              <a:t>https://www.nhsinform.scot/illnesses-and-conditions/mental-health/mental-health-self-help-guides/sleep-problems-and-insomnia-self-help-guide/</a:t>
            </a:r>
          </a:p>
          <a:p>
            <a:pPr lvl="1">
              <a:lnSpc>
                <a:spcPct val="90000"/>
              </a:lnSpc>
              <a:spcBef>
                <a:spcPts val="600"/>
              </a:spcBef>
              <a:buClr>
                <a:schemeClr val="tx1"/>
              </a:buClr>
              <a:buFontTx/>
              <a:buNone/>
            </a:pPr>
            <a:r>
              <a:rPr lang="en-US" altLang="en-US" sz="1800" dirty="0">
                <a:solidFill>
                  <a:schemeClr val="tx1">
                    <a:lumMod val="40000"/>
                    <a:lumOff val="60000"/>
                  </a:schemeClr>
                </a:solidFill>
                <a:latin typeface="Arial Narrow" panose="020B0606020202030204" pitchFamily="34" charset="0"/>
                <a:hlinkClick r:id="rId7"/>
              </a:rPr>
              <a:t>https://www.sleepfoundation.org/</a:t>
            </a:r>
            <a:endParaRPr lang="en-US" altLang="en-US" sz="1800" dirty="0">
              <a:solidFill>
                <a:schemeClr val="tx1">
                  <a:lumMod val="40000"/>
                  <a:lumOff val="60000"/>
                </a:schemeClr>
              </a:solidFill>
              <a:latin typeface="Arial Narrow" panose="020B0606020202030204" pitchFamily="34" charset="0"/>
            </a:endParaRPr>
          </a:p>
          <a:p>
            <a:pPr lvl="1">
              <a:lnSpc>
                <a:spcPct val="90000"/>
              </a:lnSpc>
              <a:spcBef>
                <a:spcPts val="600"/>
              </a:spcBef>
              <a:buClr>
                <a:schemeClr val="tx1"/>
              </a:buClr>
              <a:buFontTx/>
              <a:buNone/>
            </a:pPr>
            <a:r>
              <a:rPr lang="en-US" altLang="en-US" sz="1800" dirty="0">
                <a:solidFill>
                  <a:schemeClr val="tx1">
                    <a:lumMod val="40000"/>
                    <a:lumOff val="60000"/>
                  </a:schemeClr>
                </a:solidFill>
                <a:latin typeface="Arial Narrow" panose="020B0606020202030204" pitchFamily="34" charset="0"/>
                <a:hlinkClick r:id="rId8"/>
              </a:rPr>
              <a:t>https://www.ninds.nih.gov/Disorders/Patient-Caregiver-Education/Understanding-Sleep</a:t>
            </a:r>
            <a:endParaRPr lang="en-US" altLang="en-US" sz="1800" dirty="0">
              <a:solidFill>
                <a:schemeClr val="tx1">
                  <a:lumMod val="40000"/>
                  <a:lumOff val="60000"/>
                </a:schemeClr>
              </a:solidFill>
              <a:latin typeface="Arial Narrow" panose="020B0606020202030204" pitchFamily="34" charset="0"/>
            </a:endParaRPr>
          </a:p>
          <a:p>
            <a:pPr lvl="1">
              <a:lnSpc>
                <a:spcPct val="90000"/>
              </a:lnSpc>
              <a:spcBef>
                <a:spcPts val="600"/>
              </a:spcBef>
              <a:buClr>
                <a:schemeClr val="tx1"/>
              </a:buClr>
              <a:buFontTx/>
              <a:buNone/>
            </a:pPr>
            <a:r>
              <a:rPr lang="en-US" altLang="en-US" sz="1800" dirty="0">
                <a:solidFill>
                  <a:schemeClr val="tx1">
                    <a:lumMod val="40000"/>
                    <a:lumOff val="60000"/>
                  </a:schemeClr>
                </a:solidFill>
                <a:latin typeface="Arial Narrow" panose="020B0606020202030204" pitchFamily="34" charset="0"/>
                <a:hlinkClick r:id="rId9"/>
              </a:rPr>
              <a:t>https://www.webmd.com/sleep-disorders/default.htm</a:t>
            </a:r>
            <a:endParaRPr lang="en-US" altLang="en-US" sz="1800" dirty="0">
              <a:solidFill>
                <a:schemeClr val="tx1">
                  <a:lumMod val="40000"/>
                  <a:lumOff val="60000"/>
                </a:schemeClr>
              </a:solidFill>
              <a:latin typeface="Arial Narrow" panose="020B0606020202030204" pitchFamily="34" charset="0"/>
            </a:endParaRPr>
          </a:p>
          <a:p>
            <a:pPr lvl="1">
              <a:lnSpc>
                <a:spcPct val="90000"/>
              </a:lnSpc>
              <a:spcBef>
                <a:spcPts val="600"/>
              </a:spcBef>
              <a:buClr>
                <a:schemeClr val="tx1"/>
              </a:buClr>
              <a:buFontTx/>
              <a:buNone/>
            </a:pPr>
            <a:r>
              <a:rPr lang="en-US" altLang="en-US" sz="1800" dirty="0">
                <a:solidFill>
                  <a:schemeClr val="tx1">
                    <a:lumMod val="40000"/>
                    <a:lumOff val="60000"/>
                  </a:schemeClr>
                </a:solidFill>
                <a:latin typeface="Arial Narrow" panose="020B0606020202030204" pitchFamily="34" charset="0"/>
                <a:hlinkClick r:id="rId10"/>
              </a:rPr>
              <a:t>https://www.psychologytoday.com/us/basics/sleep</a:t>
            </a:r>
            <a:endParaRPr lang="en-US" altLang="en-US" sz="1800" dirty="0">
              <a:solidFill>
                <a:schemeClr val="tx1">
                  <a:lumMod val="40000"/>
                  <a:lumOff val="60000"/>
                </a:schemeClr>
              </a:solidFill>
              <a:latin typeface="Arial Narrow" panose="020B0606020202030204" pitchFamily="34" charset="0"/>
            </a:endParaRPr>
          </a:p>
          <a:p>
            <a:pPr lvl="1">
              <a:lnSpc>
                <a:spcPct val="90000"/>
              </a:lnSpc>
              <a:spcBef>
                <a:spcPts val="600"/>
              </a:spcBef>
              <a:buClr>
                <a:schemeClr val="tx1"/>
              </a:buClr>
              <a:buFontTx/>
              <a:buNone/>
            </a:pPr>
            <a:r>
              <a:rPr lang="en-US" altLang="en-US" sz="1800" dirty="0">
                <a:solidFill>
                  <a:schemeClr val="tx1">
                    <a:lumMod val="40000"/>
                    <a:lumOff val="60000"/>
                  </a:schemeClr>
                </a:solidFill>
                <a:latin typeface="Arial Narrow" panose="020B0606020202030204" pitchFamily="34" charset="0"/>
                <a:hlinkClick r:id="rId11"/>
              </a:rPr>
              <a:t>http://www.aasmnet.org</a:t>
            </a:r>
            <a:endParaRPr lang="en-US" altLang="en-US" sz="1800" dirty="0">
              <a:solidFill>
                <a:schemeClr val="tx1">
                  <a:lumMod val="40000"/>
                  <a:lumOff val="60000"/>
                </a:schemeClr>
              </a:solidFill>
              <a:latin typeface="Arial Narrow" panose="020B0606020202030204" pitchFamily="34" charset="0"/>
            </a:endParaRPr>
          </a:p>
          <a:p>
            <a:pPr lvl="1">
              <a:lnSpc>
                <a:spcPct val="90000"/>
              </a:lnSpc>
              <a:spcBef>
                <a:spcPts val="600"/>
              </a:spcBef>
              <a:buClr>
                <a:schemeClr val="tx1"/>
              </a:buClr>
              <a:buFontTx/>
              <a:buNone/>
            </a:pPr>
            <a:r>
              <a:rPr lang="en-US" altLang="en-US" sz="1800" dirty="0">
                <a:solidFill>
                  <a:schemeClr val="tx1">
                    <a:lumMod val="40000"/>
                    <a:lumOff val="60000"/>
                  </a:schemeClr>
                </a:solidFill>
                <a:latin typeface="Arial Narrow" panose="020B0606020202030204" pitchFamily="34" charset="0"/>
                <a:hlinkClick r:id="rId12"/>
              </a:rPr>
              <a:t>https://www.nhlbi.nih.gov/science/sleep-science-and-sleep-disorders</a:t>
            </a:r>
            <a:endParaRPr lang="en-US" altLang="en-US" sz="1800" dirty="0">
              <a:solidFill>
                <a:schemeClr val="tx1">
                  <a:lumMod val="40000"/>
                  <a:lumOff val="60000"/>
                </a:schemeClr>
              </a:solidFill>
              <a:latin typeface="Arial Narrow" panose="020B0606020202030204" pitchFamily="34" charset="0"/>
            </a:endParaRPr>
          </a:p>
        </p:txBody>
      </p:sp>
      <p:sp>
        <p:nvSpPr>
          <p:cNvPr id="190467" name="Text Box 3"/>
          <p:cNvSpPr txBox="1">
            <a:spLocks noChangeArrowheads="1"/>
          </p:cNvSpPr>
          <p:nvPr/>
        </p:nvSpPr>
        <p:spPr bwMode="auto">
          <a:xfrm>
            <a:off x="5226487" y="2794357"/>
            <a:ext cx="227979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Lucida Bright" panose="02040602050505020304" pitchFamily="18" charset="0"/>
              </a:defRPr>
            </a:lvl1pPr>
            <a:lvl2pPr marL="742950" indent="-285750">
              <a:spcBef>
                <a:spcPct val="20000"/>
              </a:spcBef>
              <a:buChar char="–"/>
              <a:defRPr sz="2800">
                <a:solidFill>
                  <a:schemeClr val="tx1"/>
                </a:solidFill>
                <a:latin typeface="Lucida Bright" panose="02040602050505020304" pitchFamily="18" charset="0"/>
              </a:defRPr>
            </a:lvl2pPr>
            <a:lvl3pPr marL="1143000" indent="-228600">
              <a:spcBef>
                <a:spcPct val="20000"/>
              </a:spcBef>
              <a:buChar char="•"/>
              <a:defRPr sz="2400">
                <a:solidFill>
                  <a:schemeClr val="tx1"/>
                </a:solidFill>
                <a:latin typeface="Lucida Bright" panose="02040602050505020304" pitchFamily="18" charset="0"/>
              </a:defRPr>
            </a:lvl3pPr>
            <a:lvl4pPr marL="1600200" indent="-228600">
              <a:spcBef>
                <a:spcPct val="20000"/>
              </a:spcBef>
              <a:buChar char="–"/>
              <a:defRPr sz="2000">
                <a:solidFill>
                  <a:schemeClr val="tx1"/>
                </a:solidFill>
                <a:latin typeface="Lucida Bright" panose="02040602050505020304" pitchFamily="18" charset="0"/>
              </a:defRPr>
            </a:lvl4pPr>
            <a:lvl5pPr marL="2057400" indent="-228600">
              <a:spcBef>
                <a:spcPct val="20000"/>
              </a:spcBef>
              <a:buChar char="»"/>
              <a:defRPr sz="2000">
                <a:solidFill>
                  <a:schemeClr val="tx1"/>
                </a:solidFill>
                <a:latin typeface="Lucida Bright" panose="02040602050505020304" pitchFamily="18" charset="0"/>
              </a:defRPr>
            </a:lvl5pPr>
            <a:lvl6pPr marL="2514600" indent="-228600" eaLnBrk="0" fontAlgn="base" hangingPunct="0">
              <a:spcBef>
                <a:spcPct val="20000"/>
              </a:spcBef>
              <a:spcAft>
                <a:spcPct val="0"/>
              </a:spcAft>
              <a:buChar char="»"/>
              <a:defRPr sz="2000">
                <a:solidFill>
                  <a:schemeClr val="tx1"/>
                </a:solidFill>
                <a:latin typeface="Lucida Bright" panose="02040602050505020304" pitchFamily="18" charset="0"/>
              </a:defRPr>
            </a:lvl6pPr>
            <a:lvl7pPr marL="2971800" indent="-228600" eaLnBrk="0" fontAlgn="base" hangingPunct="0">
              <a:spcBef>
                <a:spcPct val="20000"/>
              </a:spcBef>
              <a:spcAft>
                <a:spcPct val="0"/>
              </a:spcAft>
              <a:buChar char="»"/>
              <a:defRPr sz="2000">
                <a:solidFill>
                  <a:schemeClr val="tx1"/>
                </a:solidFill>
                <a:latin typeface="Lucida Bright" panose="02040602050505020304" pitchFamily="18" charset="0"/>
              </a:defRPr>
            </a:lvl7pPr>
            <a:lvl8pPr marL="3429000" indent="-228600" eaLnBrk="0" fontAlgn="base" hangingPunct="0">
              <a:spcBef>
                <a:spcPct val="20000"/>
              </a:spcBef>
              <a:spcAft>
                <a:spcPct val="0"/>
              </a:spcAft>
              <a:buChar char="»"/>
              <a:defRPr sz="2000">
                <a:solidFill>
                  <a:schemeClr val="tx1"/>
                </a:solidFill>
                <a:latin typeface="Lucida Bright" panose="02040602050505020304" pitchFamily="18" charset="0"/>
              </a:defRPr>
            </a:lvl8pPr>
            <a:lvl9pPr marL="3886200" indent="-228600" eaLnBrk="0" fontAlgn="base" hangingPunct="0">
              <a:spcBef>
                <a:spcPct val="20000"/>
              </a:spcBef>
              <a:spcAft>
                <a:spcPct val="0"/>
              </a:spcAft>
              <a:buChar char="»"/>
              <a:defRPr sz="2000">
                <a:solidFill>
                  <a:schemeClr val="tx1"/>
                </a:solidFill>
                <a:latin typeface="Lucida Bright" panose="02040602050505020304" pitchFamily="18" charset="0"/>
              </a:defRPr>
            </a:lvl9pPr>
          </a:lstStyle>
          <a:p>
            <a:pPr eaLnBrk="1" hangingPunct="1">
              <a:spcBef>
                <a:spcPct val="0"/>
              </a:spcBef>
              <a:buFontTx/>
              <a:buNone/>
            </a:pPr>
            <a:r>
              <a:rPr lang="en-US" altLang="en-US" b="1" dirty="0">
                <a:solidFill>
                  <a:srgbClr val="FFFF00"/>
                </a:solidFill>
                <a:latin typeface="Arial" panose="020B0604020202020204" pitchFamily="34" charset="0"/>
              </a:rPr>
              <a:t>Resources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Picture 2">
            <a:extLst>
              <a:ext uri="{FF2B5EF4-FFF2-40B4-BE49-F238E27FC236}">
                <a16:creationId xmlns:a16="http://schemas.microsoft.com/office/drawing/2014/main" id="{5732FE5D-0BB6-4E13-966C-ECF32E28CC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651" y="408117"/>
            <a:ext cx="4677341" cy="609352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69579ABD-F93A-4FEC-B20D-58091A6C1C87}"/>
              </a:ext>
            </a:extLst>
          </p:cNvPr>
          <p:cNvPicPr>
            <a:picLocks noChangeAspect="1"/>
          </p:cNvPicPr>
          <p:nvPr/>
        </p:nvPicPr>
        <p:blipFill>
          <a:blip r:embed="rId4"/>
          <a:stretch>
            <a:fillRect/>
          </a:stretch>
        </p:blipFill>
        <p:spPr>
          <a:xfrm>
            <a:off x="5176762" y="2533372"/>
            <a:ext cx="3521283" cy="706218"/>
          </a:xfrm>
          <a:prstGeom prst="rect">
            <a:avLst/>
          </a:prstGeom>
        </p:spPr>
      </p:pic>
      <p:sp>
        <p:nvSpPr>
          <p:cNvPr id="3" name="Rectangle 2">
            <a:extLst>
              <a:ext uri="{FF2B5EF4-FFF2-40B4-BE49-F238E27FC236}">
                <a16:creationId xmlns:a16="http://schemas.microsoft.com/office/drawing/2014/main" id="{04A9759A-29D9-45A5-AC6D-7F0539543BD4}"/>
              </a:ext>
            </a:extLst>
          </p:cNvPr>
          <p:cNvSpPr/>
          <p:nvPr/>
        </p:nvSpPr>
        <p:spPr>
          <a:xfrm>
            <a:off x="5055992" y="4423291"/>
            <a:ext cx="3780076" cy="707886"/>
          </a:xfrm>
          <a:prstGeom prst="rect">
            <a:avLst/>
          </a:prstGeom>
        </p:spPr>
        <p:txBody>
          <a:bodyPr wrap="square">
            <a:spAutoFit/>
          </a:bodyPr>
          <a:lstStyle/>
          <a:p>
            <a:r>
              <a:rPr lang="en-US" sz="2000" dirty="0">
                <a:latin typeface="Arial Narrow" panose="020B0606020202030204" pitchFamily="34" charset="0"/>
                <a:hlinkClick r:id="rId5"/>
              </a:rPr>
              <a:t>https://www.handspringpublishing.com/product/yoga-for-mental-health/</a:t>
            </a:r>
            <a:endParaRPr lang="en-US" sz="2000" dirty="0">
              <a:latin typeface="Arial Narrow" panose="020B0606020202030204" pitchFamily="34" charset="0"/>
            </a:endParaRPr>
          </a:p>
        </p:txBody>
      </p:sp>
    </p:spTree>
    <p:extLst>
      <p:ext uri="{BB962C8B-B14F-4D97-AF65-F5344CB8AC3E}">
        <p14:creationId xmlns:p14="http://schemas.microsoft.com/office/powerpoint/2010/main" val="2622356199"/>
      </p:ext>
    </p:extLst>
  </p:cSld>
  <p:clrMapOvr>
    <a:masterClrMapping/>
  </p:clrMapOvr>
</p:sld>
</file>

<file path=ppt/theme/theme1.xml><?xml version="1.0" encoding="utf-8"?>
<a:theme xmlns:a="http://schemas.openxmlformats.org/drawingml/2006/main" name="Default Design">
  <a:themeElements>
    <a:clrScheme name="">
      <a:dk1>
        <a:srgbClr val="808080"/>
      </a:dk1>
      <a:lt1>
        <a:srgbClr val="FFFF66"/>
      </a:lt1>
      <a:dk2>
        <a:srgbClr val="000066"/>
      </a:dk2>
      <a:lt2>
        <a:srgbClr val="000000"/>
      </a:lt2>
      <a:accent1>
        <a:srgbClr val="00CC99"/>
      </a:accent1>
      <a:accent2>
        <a:srgbClr val="3333CC"/>
      </a:accent2>
      <a:accent3>
        <a:srgbClr val="AAAAB8"/>
      </a:accent3>
      <a:accent4>
        <a:srgbClr val="DADA56"/>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Lucida Br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11576</TotalTime>
  <Words>3006</Words>
  <Application>Microsoft Office PowerPoint</Application>
  <PresentationFormat>On-screen Show (4:3)</PresentationFormat>
  <Paragraphs>452</Paragraphs>
  <Slides>72</Slides>
  <Notes>62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72</vt:i4>
      </vt:variant>
    </vt:vector>
  </HeadingPairs>
  <TitlesOfParts>
    <vt:vector size="80" baseType="lpstr">
      <vt:lpstr>Aptos Narrow</vt:lpstr>
      <vt:lpstr>Arial</vt:lpstr>
      <vt:lpstr>Arial Narrow</vt:lpstr>
      <vt:lpstr>Calibri</vt:lpstr>
      <vt:lpstr>Lucida Bright</vt:lpstr>
      <vt:lpstr>Times New Roman</vt:lpstr>
      <vt:lpstr>Wingdings</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BWH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Circadian Medicine</dc:creator>
  <cp:lastModifiedBy>Sat Bir Khalsa</cp:lastModifiedBy>
  <cp:revision>364</cp:revision>
  <dcterms:created xsi:type="dcterms:W3CDTF">2001-02-16T21:51:42Z</dcterms:created>
  <dcterms:modified xsi:type="dcterms:W3CDTF">2026-07-27T15:24:35Z</dcterms:modified>
</cp:coreProperties>
</file>